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8" r:id="rId3"/>
    <p:sldId id="281" r:id="rId4"/>
    <p:sldId id="257" r:id="rId5"/>
    <p:sldId id="260" r:id="rId6"/>
    <p:sldId id="261" r:id="rId7"/>
    <p:sldId id="262" r:id="rId8"/>
    <p:sldId id="273" r:id="rId9"/>
    <p:sldId id="274" r:id="rId10"/>
    <p:sldId id="282" r:id="rId11"/>
    <p:sldId id="275" r:id="rId12"/>
    <p:sldId id="267" r:id="rId13"/>
    <p:sldId id="276" r:id="rId14"/>
    <p:sldId id="268" r:id="rId15"/>
    <p:sldId id="269" r:id="rId16"/>
    <p:sldId id="277" r:id="rId17"/>
    <p:sldId id="278" r:id="rId18"/>
    <p:sldId id="279" r:id="rId19"/>
    <p:sldId id="28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4E4E4"/>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64204" autoAdjust="0"/>
  </p:normalViewPr>
  <p:slideViewPr>
    <p:cSldViewPr snapToGrid="0">
      <p:cViewPr varScale="1">
        <p:scale>
          <a:sx n="105" d="100"/>
          <a:sy n="105" d="100"/>
        </p:scale>
        <p:origin x="23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B1A4F-FA1C-4816-8C96-8B95F2F2F5EA}" type="datetimeFigureOut">
              <a:rPr lang="ru-RU" smtClean="0"/>
              <a:t>26.06.2023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3A1EA-F327-452D-A49E-86B322EBE615}" type="slidenum">
              <a:rPr lang="ru-RU" smtClean="0"/>
              <a:t>‹#›</a:t>
            </a:fld>
            <a:endParaRPr lang="ru-RU"/>
          </a:p>
        </p:txBody>
      </p:sp>
    </p:spTree>
    <p:extLst>
      <p:ext uri="{BB962C8B-B14F-4D97-AF65-F5344CB8AC3E}">
        <p14:creationId xmlns:p14="http://schemas.microsoft.com/office/powerpoint/2010/main" val="4132204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Здравствуйте уважаемые члены государственной экзаменационной комиссии. Я представляю работу по </a:t>
            </a:r>
            <a:r>
              <a:rPr lang="ru-RU" dirty="0" smtClean="0">
                <a:solidFill>
                  <a:schemeClr val="tx1"/>
                </a:solidFill>
                <a:latin typeface="Times New Roman" panose="02020603050405020304" pitchFamily="18" charset="0"/>
                <a:cs typeface="Times New Roman" panose="02020603050405020304" pitchFamily="18" charset="0"/>
              </a:rPr>
              <a:t>разработке программно-аппаратного модуля отслеживания припаркованного автотранспорта для системы видеонаблюдения</a:t>
            </a:r>
            <a:r>
              <a:rPr lang="ru-RU" dirty="0" smtClean="0"/>
              <a:t>.</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a:t>
            </a:fld>
            <a:endParaRPr lang="ru-RU"/>
          </a:p>
        </p:txBody>
      </p:sp>
    </p:spTree>
    <p:extLst>
      <p:ext uri="{BB962C8B-B14F-4D97-AF65-F5344CB8AC3E}">
        <p14:creationId xmlns:p14="http://schemas.microsoft.com/office/powerpoint/2010/main" val="311151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Днём такой же светодиод слабо виден, а когда машина со светодиодом стоит вдали, то сигнал светодиода практически не различим системой. Также рассматривался вариант замены синего светодиода на инфракрасный, чтобы не привлекать</a:t>
            </a:r>
            <a:r>
              <a:rPr lang="ru-RU" baseline="0" dirty="0" smtClean="0"/>
              <a:t> </a:t>
            </a:r>
            <a:r>
              <a:rPr lang="ru-RU" dirty="0" smtClean="0"/>
              <a:t>внимание к автомобилю. Однако даже в ночное время ИК-диод был слабо различим на видеоматериале.</a:t>
            </a:r>
          </a:p>
          <a:p>
            <a:r>
              <a:rPr lang="ru-RU" dirty="0" smtClean="0"/>
              <a:t>Также алгоритм не всегда может определить нужную кодовую последовательность. Это связано с тем, что поступающий видеоматериал может быть не корректно передан с видеокамеры, где могут быть потеряны кадры, по которым проверяется кодовая последовательность. Всё это делает такой метод обнаружения автомобиля крайне ненадёжным.</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10</a:t>
            </a:fld>
            <a:endParaRPr lang="ru-RU"/>
          </a:p>
        </p:txBody>
      </p:sp>
    </p:spTree>
    <p:extLst>
      <p:ext uri="{BB962C8B-B14F-4D97-AF65-F5344CB8AC3E}">
        <p14:creationId xmlns:p14="http://schemas.microsoft.com/office/powerpoint/2010/main" val="334562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данной</a:t>
            </a:r>
            <a:r>
              <a:rPr lang="ru-RU" baseline="0" dirty="0" smtClean="0"/>
              <a:t> системе в </a:t>
            </a:r>
            <a:r>
              <a:rPr lang="ru-RU" dirty="0" smtClean="0"/>
              <a:t>отличие от прототипа</a:t>
            </a:r>
            <a:r>
              <a:rPr lang="en-US" dirty="0" smtClean="0"/>
              <a:t> </a:t>
            </a:r>
            <a:r>
              <a:rPr lang="ru-RU" dirty="0" smtClean="0"/>
              <a:t>в</a:t>
            </a:r>
            <a:r>
              <a:rPr lang="ru-RU" sz="1200" kern="1200" dirty="0" smtClean="0">
                <a:solidFill>
                  <a:schemeClr val="tx1"/>
                </a:solidFill>
                <a:effectLst/>
                <a:latin typeface="+mn-lt"/>
                <a:ea typeface="+mn-ea"/>
                <a:cs typeface="+mn-cs"/>
              </a:rPr>
              <a:t> припаркованном автомобиле расположен излучатель, который постоянно посылает кодированную посылку с помощью ИК светодиода. Для приёма этой посылки, на управляемой поворотной камере видеонаблюдения закреплён ИК приёмник, который подсоединён к микроконтроллеру на базе ESP8266. Сервер управляет камерой и проводит патрулирование по ранее заданным пользователем позициям возможных парковочных мест. Когда камера будет находиться в позиции, с которой виден припаркованный автомобиль, то микроконтроллер примет посылку от излучателя в автомобиле и по </a:t>
            </a:r>
            <a:r>
              <a:rPr lang="ru-RU" sz="1200" kern="1200" dirty="0" err="1" smtClean="0">
                <a:solidFill>
                  <a:schemeClr val="tx1"/>
                </a:solidFill>
                <a:effectLst/>
                <a:latin typeface="+mn-lt"/>
                <a:ea typeface="+mn-ea"/>
                <a:cs typeface="+mn-cs"/>
              </a:rPr>
              <a:t>Wi-Fi</a:t>
            </a:r>
            <a:r>
              <a:rPr lang="ru-RU" sz="1200" kern="1200" dirty="0" smtClean="0">
                <a:solidFill>
                  <a:schemeClr val="tx1"/>
                </a:solidFill>
                <a:effectLst/>
                <a:latin typeface="+mn-lt"/>
                <a:ea typeface="+mn-ea"/>
                <a:cs typeface="+mn-cs"/>
              </a:rPr>
              <a:t> отправит на сервер команду остановки патрулирования. В результате камера остановится в позиции, с которой виден автомобиль и будет находиться в ней до тех пор, пока ИК приёмник получает ИК сигнал от автомобиля.</a:t>
            </a:r>
          </a:p>
          <a:p>
            <a:endParaRPr lang="ru-RU" dirty="0" smtClean="0"/>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11</a:t>
            </a:fld>
            <a:endParaRPr lang="ru-RU"/>
          </a:p>
        </p:txBody>
      </p:sp>
    </p:spTree>
    <p:extLst>
      <p:ext uri="{BB962C8B-B14F-4D97-AF65-F5344CB8AC3E}">
        <p14:creationId xmlns:p14="http://schemas.microsoft.com/office/powerpoint/2010/main" val="166056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Для системы была выбрана плата </a:t>
            </a:r>
            <a:r>
              <a:rPr lang="en-US" sz="1200" kern="1200" dirty="0" smtClean="0">
                <a:solidFill>
                  <a:schemeClr val="tx1"/>
                </a:solidFill>
                <a:effectLst/>
                <a:latin typeface="+mn-lt"/>
                <a:ea typeface="+mn-ea"/>
                <a:cs typeface="+mn-cs"/>
              </a:rPr>
              <a:t>Arduino Uno</a:t>
            </a:r>
            <a:r>
              <a:rPr lang="ru-RU" sz="1200" kern="1200" dirty="0" smtClean="0">
                <a:solidFill>
                  <a:schemeClr val="tx1"/>
                </a:solidFill>
                <a:effectLst/>
                <a:latin typeface="+mn-lt"/>
                <a:ea typeface="+mn-ea"/>
                <a:cs typeface="+mn-cs"/>
              </a:rPr>
              <a:t>, так как с ней удобно работать благодаря тому, что </a:t>
            </a:r>
            <a:r>
              <a:rPr lang="ru-RU" sz="1200" kern="1200" dirty="0" err="1" smtClean="0">
                <a:solidFill>
                  <a:schemeClr val="tx1"/>
                </a:solidFill>
                <a:effectLst/>
                <a:latin typeface="+mn-lt"/>
                <a:ea typeface="+mn-ea"/>
                <a:cs typeface="+mn-cs"/>
              </a:rPr>
              <a:t>пины</a:t>
            </a:r>
            <a:r>
              <a:rPr lang="ru-RU" sz="1200" kern="1200" dirty="0" smtClean="0">
                <a:solidFill>
                  <a:schemeClr val="tx1"/>
                </a:solidFill>
                <a:effectLst/>
                <a:latin typeface="+mn-lt"/>
                <a:ea typeface="+mn-ea"/>
                <a:cs typeface="+mn-cs"/>
              </a:rPr>
              <a:t> распаяны однорядными коннекторами типа «мама». Однако для серийного варианта системы можно использовать более компактные варианты плат </a:t>
            </a:r>
            <a:r>
              <a:rPr lang="en-US" sz="1200" kern="1200" dirty="0" smtClean="0">
                <a:solidFill>
                  <a:schemeClr val="tx1"/>
                </a:solidFill>
                <a:effectLst/>
                <a:latin typeface="+mn-lt"/>
                <a:ea typeface="+mn-ea"/>
                <a:cs typeface="+mn-cs"/>
              </a:rPr>
              <a:t>Arduino</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Mini</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Micro</a:t>
            </a:r>
            <a:r>
              <a:rPr lang="ru-RU" sz="1200" kern="1200" dirty="0" smtClean="0">
                <a:solidFill>
                  <a:schemeClr val="tx1"/>
                </a:solidFill>
                <a:effectLst/>
                <a:latin typeface="+mn-lt"/>
                <a:ea typeface="+mn-ea"/>
                <a:cs typeface="+mn-cs"/>
              </a:rPr>
              <a:t> и др.), либо микроконтроллер </a:t>
            </a:r>
            <a:r>
              <a:rPr lang="en-US" sz="1200" kern="1200" dirty="0" err="1" smtClean="0">
                <a:solidFill>
                  <a:schemeClr val="tx1"/>
                </a:solidFill>
                <a:effectLst/>
                <a:latin typeface="+mn-lt"/>
                <a:ea typeface="+mn-ea"/>
                <a:cs typeface="+mn-cs"/>
              </a:rPr>
              <a:t>ATtiny</a:t>
            </a:r>
            <a:r>
              <a:rPr lang="ru-RU" sz="1200" kern="1200" dirty="0" smtClean="0">
                <a:solidFill>
                  <a:schemeClr val="tx1"/>
                </a:solidFill>
                <a:effectLst/>
                <a:latin typeface="+mn-lt"/>
                <a:ea typeface="+mn-ea"/>
                <a:cs typeface="+mn-cs"/>
              </a:rPr>
              <a:t>, который будет потреблять меньше энергии. Количество потребляемой энергии важно, так как излучатель должен работать автономно и максимально продолжительное время.</a:t>
            </a:r>
          </a:p>
          <a:p>
            <a:r>
              <a:rPr lang="ru-RU" sz="1200" kern="1200" dirty="0" smtClean="0">
                <a:solidFill>
                  <a:schemeClr val="tx1"/>
                </a:solidFill>
                <a:effectLst/>
                <a:latin typeface="+mn-lt"/>
                <a:ea typeface="+mn-ea"/>
                <a:cs typeface="+mn-cs"/>
              </a:rPr>
              <a:t>В </a:t>
            </a:r>
            <a:r>
              <a:rPr lang="en-US" sz="1200" kern="1200" dirty="0" smtClean="0">
                <a:solidFill>
                  <a:schemeClr val="tx1"/>
                </a:solidFill>
                <a:effectLst/>
                <a:latin typeface="+mn-lt"/>
                <a:ea typeface="+mn-ea"/>
                <a:cs typeface="+mn-cs"/>
              </a:rPr>
              <a:t>Arduino Uno</a:t>
            </a:r>
            <a:r>
              <a:rPr lang="ru-RU" sz="1200" kern="1200" dirty="0" smtClean="0">
                <a:solidFill>
                  <a:schemeClr val="tx1"/>
                </a:solidFill>
                <a:effectLst/>
                <a:latin typeface="+mn-lt"/>
                <a:ea typeface="+mn-ea"/>
                <a:cs typeface="+mn-cs"/>
              </a:rPr>
              <a:t> загружен скетч, основой которого является библиотека, которая позволяет использовать ИК светодиод и отправлять кодовые последовательности. </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12</a:t>
            </a:fld>
            <a:endParaRPr lang="ru-RU"/>
          </a:p>
        </p:txBody>
      </p:sp>
    </p:spTree>
    <p:extLst>
      <p:ext uri="{BB962C8B-B14F-4D97-AF65-F5344CB8AC3E}">
        <p14:creationId xmlns:p14="http://schemas.microsoft.com/office/powerpoint/2010/main" val="3672356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Приёмник закреплён на камере и состоит из ИК приёмника и микроконтроллера </a:t>
            </a:r>
            <a:r>
              <a:rPr lang="en-US" sz="1200" kern="1200" dirty="0" smtClean="0">
                <a:solidFill>
                  <a:schemeClr val="tx1"/>
                </a:solidFill>
                <a:effectLst/>
                <a:latin typeface="+mn-lt"/>
                <a:ea typeface="+mn-ea"/>
                <a:cs typeface="+mn-cs"/>
              </a:rPr>
              <a:t>ESP</a:t>
            </a:r>
            <a:r>
              <a:rPr lang="ru-RU" sz="1200" kern="1200" dirty="0" smtClean="0">
                <a:solidFill>
                  <a:schemeClr val="tx1"/>
                </a:solidFill>
                <a:effectLst/>
                <a:latin typeface="+mn-lt"/>
                <a:ea typeface="+mn-ea"/>
                <a:cs typeface="+mn-cs"/>
              </a:rPr>
              <a:t>8266,</a:t>
            </a:r>
            <a:r>
              <a:rPr lang="ru-RU" sz="1200" kern="1200" baseline="0" dirty="0" smtClean="0">
                <a:solidFill>
                  <a:schemeClr val="tx1"/>
                </a:solidFill>
                <a:effectLst/>
                <a:latin typeface="+mn-lt"/>
                <a:ea typeface="+mn-ea"/>
                <a:cs typeface="+mn-cs"/>
              </a:rPr>
              <a:t> который </a:t>
            </a:r>
            <a:r>
              <a:rPr lang="ru-RU" sz="1200" kern="1200" dirty="0" smtClean="0">
                <a:solidFill>
                  <a:schemeClr val="tx1"/>
                </a:solidFill>
                <a:effectLst/>
                <a:latin typeface="+mn-lt"/>
                <a:ea typeface="+mn-ea"/>
                <a:cs typeface="+mn-cs"/>
              </a:rPr>
              <a:t> имеет модуль </a:t>
            </a:r>
            <a:r>
              <a:rPr lang="en-US" sz="1200" kern="1200" dirty="0" smtClean="0">
                <a:solidFill>
                  <a:schemeClr val="tx1"/>
                </a:solidFill>
                <a:effectLst/>
                <a:latin typeface="+mn-lt"/>
                <a:ea typeface="+mn-ea"/>
                <a:cs typeface="+mn-cs"/>
              </a:rPr>
              <a:t>Wi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Fi</a:t>
            </a:r>
            <a:r>
              <a:rPr lang="ru-RU" sz="1200" kern="1200" dirty="0" smtClean="0">
                <a:solidFill>
                  <a:schemeClr val="tx1"/>
                </a:solidFill>
                <a:effectLst/>
                <a:latin typeface="+mn-lt"/>
                <a:ea typeface="+mn-ea"/>
                <a:cs typeface="+mn-cs"/>
              </a:rPr>
              <a:t> для связи с сервером.</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При включении, микроконтроллер через </a:t>
            </a:r>
            <a:r>
              <a:rPr lang="ru-RU" sz="1200" kern="1200" dirty="0" err="1" smtClean="0">
                <a:solidFill>
                  <a:schemeClr val="tx1"/>
                </a:solidFill>
                <a:effectLst/>
                <a:latin typeface="+mn-lt"/>
                <a:ea typeface="+mn-ea"/>
                <a:cs typeface="+mn-cs"/>
              </a:rPr>
              <a:t>Wi-Fi</a:t>
            </a:r>
            <a:r>
              <a:rPr lang="ru-RU" sz="1200" kern="1200" dirty="0" smtClean="0">
                <a:solidFill>
                  <a:schemeClr val="tx1"/>
                </a:solidFill>
                <a:effectLst/>
                <a:latin typeface="+mn-lt"/>
                <a:ea typeface="+mn-ea"/>
                <a:cs typeface="+mn-cs"/>
              </a:rPr>
              <a:t> постоянно </a:t>
            </a:r>
            <a:r>
              <a:rPr lang="ru-RU" sz="1200" kern="1200" dirty="0" err="1" smtClean="0">
                <a:solidFill>
                  <a:schemeClr val="tx1"/>
                </a:solidFill>
                <a:effectLst/>
                <a:latin typeface="+mn-lt"/>
                <a:ea typeface="+mn-ea"/>
                <a:cs typeface="+mn-cs"/>
              </a:rPr>
              <a:t>переподключается</a:t>
            </a:r>
            <a:r>
              <a:rPr lang="ru-RU" sz="1200" kern="1200" dirty="0" smtClean="0">
                <a:solidFill>
                  <a:schemeClr val="tx1"/>
                </a:solidFill>
                <a:effectLst/>
                <a:latin typeface="+mn-lt"/>
                <a:ea typeface="+mn-ea"/>
                <a:cs typeface="+mn-cs"/>
              </a:rPr>
              <a:t> к серверу, находящемуся в домашней локальной сети. Через ИК приёмник постоянно проверяется наличие посылки от излучателя, и, в случае нахождения посылки, микроконтроллер</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перестаёт подключаться к серверу. После определённого времени продолжается проверка наличия сигнала, так как автомобиль может уехать либо сменить парковочное место. </a:t>
            </a:r>
          </a:p>
          <a:p>
            <a:r>
              <a:rPr lang="ru-RU" sz="1200" kern="1200" dirty="0" smtClean="0">
                <a:solidFill>
                  <a:schemeClr val="tx1"/>
                </a:solidFill>
                <a:effectLst/>
                <a:latin typeface="+mn-lt"/>
                <a:ea typeface="+mn-ea"/>
                <a:cs typeface="+mn-cs"/>
              </a:rPr>
              <a:t>Загруженный в </a:t>
            </a:r>
            <a:r>
              <a:rPr lang="en-US" sz="1200" kern="1200" dirty="0" smtClean="0">
                <a:solidFill>
                  <a:schemeClr val="tx1"/>
                </a:solidFill>
                <a:effectLst/>
                <a:latin typeface="+mn-lt"/>
                <a:ea typeface="+mn-ea"/>
                <a:cs typeface="+mn-cs"/>
              </a:rPr>
              <a:t>ESP</a:t>
            </a:r>
            <a:r>
              <a:rPr lang="ru-RU" sz="1200" kern="1200" dirty="0" smtClean="0">
                <a:solidFill>
                  <a:schemeClr val="tx1"/>
                </a:solidFill>
                <a:effectLst/>
                <a:latin typeface="+mn-lt"/>
                <a:ea typeface="+mn-ea"/>
                <a:cs typeface="+mn-cs"/>
              </a:rPr>
              <a:t>8266 скетч содержит данные от </a:t>
            </a:r>
            <a:r>
              <a:rPr lang="ru-RU" sz="1200" kern="1200" dirty="0" err="1" smtClean="0">
                <a:solidFill>
                  <a:schemeClr val="tx1"/>
                </a:solidFill>
                <a:effectLst/>
                <a:latin typeface="+mn-lt"/>
                <a:ea typeface="+mn-ea"/>
                <a:cs typeface="+mn-cs"/>
              </a:rPr>
              <a:t>Wi-Fi</a:t>
            </a:r>
            <a:r>
              <a:rPr lang="ru-RU" sz="1200" kern="1200" dirty="0" smtClean="0">
                <a:solidFill>
                  <a:schemeClr val="tx1"/>
                </a:solidFill>
                <a:effectLst/>
                <a:latin typeface="+mn-lt"/>
                <a:ea typeface="+mn-ea"/>
                <a:cs typeface="+mn-cs"/>
              </a:rPr>
              <a:t>, кодовый сигнал, для распознания посылки от ИК излучателя, и данные сервера. Для работы </a:t>
            </a:r>
            <a:r>
              <a:rPr lang="en-US" sz="1200" kern="1200" dirty="0" smtClean="0">
                <a:solidFill>
                  <a:schemeClr val="tx1"/>
                </a:solidFill>
                <a:effectLst/>
                <a:latin typeface="+mn-lt"/>
                <a:ea typeface="+mn-ea"/>
                <a:cs typeface="+mn-cs"/>
              </a:rPr>
              <a:t>Wi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Fi</a:t>
            </a:r>
            <a:r>
              <a:rPr lang="ru-RU" sz="1200" kern="1200" dirty="0" smtClean="0">
                <a:solidFill>
                  <a:schemeClr val="tx1"/>
                </a:solidFill>
                <a:effectLst/>
                <a:latin typeface="+mn-lt"/>
                <a:ea typeface="+mn-ea"/>
                <a:cs typeface="+mn-cs"/>
              </a:rPr>
              <a:t> модуля и ИК приёмника, подключены соответствующие</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библиотеки.</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13</a:t>
            </a:fld>
            <a:endParaRPr lang="ru-RU"/>
          </a:p>
        </p:txBody>
      </p:sp>
    </p:spTree>
    <p:extLst>
      <p:ext uri="{BB962C8B-B14F-4D97-AF65-F5344CB8AC3E}">
        <p14:creationId xmlns:p14="http://schemas.microsoft.com/office/powerpoint/2010/main" val="3576838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Сервер написан на языке программирования </a:t>
            </a:r>
            <a:r>
              <a:rPr lang="ru-RU" sz="1200" kern="1200" dirty="0" err="1" smtClean="0">
                <a:solidFill>
                  <a:schemeClr val="tx1"/>
                </a:solidFill>
                <a:effectLst/>
                <a:latin typeface="+mn-lt"/>
                <a:ea typeface="+mn-ea"/>
                <a:cs typeface="+mn-cs"/>
              </a:rPr>
              <a:t>Python</a:t>
            </a:r>
            <a:r>
              <a:rPr lang="ru-RU" sz="1200" kern="1200" dirty="0" smtClean="0">
                <a:solidFill>
                  <a:schemeClr val="tx1"/>
                </a:solidFill>
                <a:effectLst/>
                <a:latin typeface="+mn-lt"/>
                <a:ea typeface="+mn-ea"/>
                <a:cs typeface="+mn-cs"/>
              </a:rPr>
              <a:t> и представляет собой скрипт,</a:t>
            </a:r>
            <a:r>
              <a:rPr lang="ru-RU" sz="1200" kern="1200" baseline="0" dirty="0" smtClean="0">
                <a:solidFill>
                  <a:schemeClr val="tx1"/>
                </a:solidFill>
                <a:effectLst/>
                <a:latin typeface="+mn-lt"/>
                <a:ea typeface="+mn-ea"/>
                <a:cs typeface="+mn-cs"/>
              </a:rPr>
              <a:t>  который </a:t>
            </a:r>
            <a:r>
              <a:rPr lang="ru-RU" sz="1200" kern="1200" dirty="0" smtClean="0">
                <a:solidFill>
                  <a:schemeClr val="tx1"/>
                </a:solidFill>
                <a:effectLst/>
                <a:latin typeface="+mn-lt"/>
                <a:ea typeface="+mn-ea"/>
                <a:cs typeface="+mn-cs"/>
              </a:rPr>
              <a:t>управляет IP камерой с помощью библиотеки </a:t>
            </a:r>
            <a:r>
              <a:rPr lang="ru-RU" sz="1200" kern="1200" dirty="0" err="1" smtClean="0">
                <a:solidFill>
                  <a:schemeClr val="tx1"/>
                </a:solidFill>
                <a:effectLst/>
                <a:latin typeface="+mn-lt"/>
                <a:ea typeface="+mn-ea"/>
                <a:cs typeface="+mn-cs"/>
              </a:rPr>
              <a:t>Selenium</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WebDriver</a:t>
            </a:r>
            <a:r>
              <a:rPr lang="ru-RU" sz="1200" kern="1200" dirty="0" smtClean="0">
                <a:solidFill>
                  <a:schemeClr val="tx1"/>
                </a:solidFill>
                <a:effectLst/>
                <a:latin typeface="+mn-lt"/>
                <a:ea typeface="+mn-ea"/>
                <a:cs typeface="+mn-cs"/>
              </a:rPr>
              <a:t> Это </a:t>
            </a:r>
            <a:r>
              <a:rPr lang="ru-RU" sz="1200" b="0" i="0" kern="1200" dirty="0" smtClean="0">
                <a:solidFill>
                  <a:schemeClr val="tx1"/>
                </a:solidFill>
                <a:effectLst/>
                <a:latin typeface="+mn-lt"/>
                <a:ea typeface="+mn-ea"/>
                <a:cs typeface="+mn-cs"/>
              </a:rPr>
              <a:t>инструмент для автоматизации реального браузера, как локально, так и удаленно, наиболее близко имитирующий действия пользователя. </a:t>
            </a:r>
          </a:p>
          <a:p>
            <a:r>
              <a:rPr lang="ru-RU" sz="1200" kern="1200" dirty="0" smtClean="0">
                <a:solidFill>
                  <a:schemeClr val="tx1"/>
                </a:solidFill>
                <a:effectLst/>
                <a:latin typeface="+mn-lt"/>
                <a:ea typeface="+mn-ea"/>
                <a:cs typeface="+mn-cs"/>
              </a:rPr>
              <a:t>На сервере прописаны: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Данные</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сервера, приёмника, веб-интерфейса</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количество позиций камеры</a:t>
            </a:r>
            <a:r>
              <a:rPr lang="ru-RU" sz="1200" kern="1200" baseline="0" dirty="0" smtClean="0">
                <a:solidFill>
                  <a:schemeClr val="tx1"/>
                </a:solidFill>
                <a:effectLst/>
                <a:latin typeface="+mn-lt"/>
                <a:ea typeface="+mn-ea"/>
                <a:cs typeface="+mn-cs"/>
              </a:rPr>
              <a:t> и </a:t>
            </a:r>
            <a:r>
              <a:rPr lang="ru-RU" sz="1200" kern="1200" dirty="0" smtClean="0">
                <a:solidFill>
                  <a:schemeClr val="tx1"/>
                </a:solidFill>
                <a:effectLst/>
                <a:latin typeface="+mn-lt"/>
                <a:ea typeface="+mn-ea"/>
                <a:cs typeface="+mn-cs"/>
              </a:rPr>
              <a:t>путь к текстовому полю, в которое будут вводится позиции (</a:t>
            </a:r>
            <a:r>
              <a:rPr lang="ru-RU" sz="1200" kern="1200" dirty="0" err="1" smtClean="0">
                <a:solidFill>
                  <a:schemeClr val="tx1"/>
                </a:solidFill>
                <a:effectLst/>
                <a:latin typeface="+mn-lt"/>
                <a:ea typeface="+mn-ea"/>
                <a:cs typeface="+mn-cs"/>
              </a:rPr>
              <a:t>пресеты</a:t>
            </a:r>
            <a:r>
              <a:rPr lang="ru-RU" sz="1200" kern="1200" dirty="0" smtClean="0">
                <a:solidFill>
                  <a:schemeClr val="tx1"/>
                </a:solidFill>
                <a:effectLst/>
                <a:latin typeface="+mn-lt"/>
                <a:ea typeface="+mn-ea"/>
                <a:cs typeface="+mn-cs"/>
              </a:rPr>
              <a:t>) камеры </a:t>
            </a:r>
          </a:p>
          <a:p>
            <a:r>
              <a:rPr lang="ru-RU" sz="1200" kern="1200" dirty="0" smtClean="0">
                <a:solidFill>
                  <a:schemeClr val="tx1"/>
                </a:solidFill>
                <a:effectLst/>
                <a:latin typeface="+mn-lt"/>
                <a:ea typeface="+mn-ea"/>
                <a:cs typeface="+mn-cs"/>
              </a:rPr>
              <a:t>Под путём имеется ввиду какие элементы веб-интерфейса будут нажаты для того, чтобы была возможность переключения позиций видеокамеры.</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После</a:t>
            </a:r>
            <a:r>
              <a:rPr lang="ru-RU" sz="1200" kern="1200" baseline="0" dirty="0" smtClean="0">
                <a:solidFill>
                  <a:schemeClr val="tx1"/>
                </a:solidFill>
                <a:effectLst/>
                <a:latin typeface="+mn-lt"/>
                <a:ea typeface="+mn-ea"/>
                <a:cs typeface="+mn-cs"/>
              </a:rPr>
              <a:t> запуска скрипта происходит создание серверного сокета для подключения приёмника и открытие веб-интерфейса камеры, и затем ожидание подключения приёмника. Когда приёмник подключится, сервер сменит позицию камеры и снова будет ожидать подключения.</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14</a:t>
            </a:fld>
            <a:endParaRPr lang="ru-RU"/>
          </a:p>
        </p:txBody>
      </p:sp>
    </p:spTree>
    <p:extLst>
      <p:ext uri="{BB962C8B-B14F-4D97-AF65-F5344CB8AC3E}">
        <p14:creationId xmlns:p14="http://schemas.microsoft.com/office/powerpoint/2010/main" val="415273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Тестовым помещением является жилая комната с размерами 3 на 5 метров. В камеру видеонаблюдения записаны 7 позиций, которые охватывают 3 стены помещения и расположены в одной горизонтальной плоскости с шагом в один метр</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Проведённый эксперимент показал, что система способна находить сигнал ИК излучателя и останавливаться в заданных позициях, а также корректно срабатывать на определённый кодированный сигнал, игнорируя другие.</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15</a:t>
            </a:fld>
            <a:endParaRPr lang="ru-RU"/>
          </a:p>
        </p:txBody>
      </p:sp>
    </p:spTree>
    <p:extLst>
      <p:ext uri="{BB962C8B-B14F-4D97-AF65-F5344CB8AC3E}">
        <p14:creationId xmlns:p14="http://schemas.microsoft.com/office/powerpoint/2010/main" val="257787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Следующий эксперимент проходит в уличных условиях, а именно солнечным днём при средней температуре воздуха в 21 С</a:t>
            </a:r>
            <a:r>
              <a:rPr lang="ru-RU" sz="1200" kern="1200" baseline="30000" dirty="0" smtClean="0">
                <a:solidFill>
                  <a:schemeClr val="tx1"/>
                </a:solidFill>
                <a:effectLst/>
                <a:latin typeface="+mn-lt"/>
                <a:ea typeface="+mn-ea"/>
                <a:cs typeface="+mn-cs"/>
              </a:rPr>
              <a:t>о</a:t>
            </a:r>
            <a:r>
              <a:rPr lang="ru-RU" sz="1200" kern="1200" dirty="0" smtClean="0">
                <a:solidFill>
                  <a:schemeClr val="tx1"/>
                </a:solidFill>
                <a:effectLst/>
                <a:latin typeface="+mn-lt"/>
                <a:ea typeface="+mn-ea"/>
                <a:cs typeface="+mn-cs"/>
              </a:rPr>
              <a:t>, излучатель находиться на постоянно увеличивающимся расстоянии от приёмника.</a:t>
            </a:r>
          </a:p>
          <a:p>
            <a:r>
              <a:rPr lang="ru-RU" sz="1200" kern="1200" dirty="0" smtClean="0">
                <a:solidFill>
                  <a:schemeClr val="tx1"/>
                </a:solidFill>
                <a:effectLst/>
                <a:latin typeface="+mn-lt"/>
                <a:ea typeface="+mn-ea"/>
                <a:cs typeface="+mn-cs"/>
              </a:rPr>
              <a:t>В результате эксперимента было выявлено, что до 12 метров приёмник исправно определял сигнал излучателя и кодовую последовательность, а до 15 метров только сигнал, так как передаваемая последовательность начала искажаться. Однако после этой границы приёмник перестал определять сигнал. Это связанно с широким углом излучения, ИК сигнал теряет мощность на большом расстоянии при большом угле. Также на расстояние может влиять высокая температура воздуха и солнечные лучи, поэтому происходит засвечивание сигнала. Опыты также проводились в зимние месяцы, когда температура воздуха была ниже нуля, и считывание сигнала излучателя могло происходить на расстоянии до 45 метров. </a:t>
            </a:r>
          </a:p>
          <a:p>
            <a:r>
              <a:rPr lang="ru-RU" sz="1200" kern="1200" dirty="0" smtClean="0">
                <a:solidFill>
                  <a:schemeClr val="tx1"/>
                </a:solidFill>
                <a:effectLst/>
                <a:latin typeface="+mn-lt"/>
                <a:ea typeface="+mn-ea"/>
                <a:cs typeface="+mn-cs"/>
              </a:rPr>
              <a:t>Данную проблему можно решить путём ограничения угла излучения и концентрирования его линзой.</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16</a:t>
            </a:fld>
            <a:endParaRPr lang="ru-RU"/>
          </a:p>
        </p:txBody>
      </p:sp>
    </p:spTree>
    <p:extLst>
      <p:ext uri="{BB962C8B-B14F-4D97-AF65-F5344CB8AC3E}">
        <p14:creationId xmlns:p14="http://schemas.microsoft.com/office/powerpoint/2010/main" val="3004447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Был проведён эксперимент в тех же условиях с плоско-выпуклой линзой, закреплённой в металлической трубке. Линза концентрирует сигнал излучателя, а трубка ограничивает угол излучения.</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Было получено, что расстояние для приёма сигнала приблизительно увеличилось до 75 метров, а считывание кодовой последовательности до 60 метров. Это достигнуто максимальной концентрацией сигнала линзой. Однако при этом угол излучения слишком узкий, чтобы обнаружить сигнал при не прицельном направлении на приёмник. Можно приблизить линзу к ИК светодиоду, чтобы увеличить угол излучения, но при этом расстояние считывания сигнала уменьшиться.</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17</a:t>
            </a:fld>
            <a:endParaRPr lang="ru-RU"/>
          </a:p>
        </p:txBody>
      </p:sp>
    </p:spTree>
    <p:extLst>
      <p:ext uri="{BB962C8B-B14F-4D97-AF65-F5344CB8AC3E}">
        <p14:creationId xmlns:p14="http://schemas.microsoft.com/office/powerpoint/2010/main" val="1815801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Следующий эксперимент, где излучатель с линзой и трубкой находится в салоне автомобиля. Излучатель сначала находиться за лобовым стеклом, потом за задним тонированным.</a:t>
            </a:r>
          </a:p>
          <a:p>
            <a:r>
              <a:rPr lang="ru-RU" sz="1200" kern="1200" dirty="0" smtClean="0">
                <a:solidFill>
                  <a:schemeClr val="tx1"/>
                </a:solidFill>
                <a:effectLst/>
                <a:latin typeface="+mn-lt"/>
                <a:ea typeface="+mn-ea"/>
                <a:cs typeface="+mn-cs"/>
              </a:rPr>
              <a:t>Было получено, что расстояние, в случае с лобовым стеклом, для считывание кодовой последовательности уменьшилось до 40 метров, а в случае с тонированным стеклом, расстояние уменьшилось до 37. </a:t>
            </a:r>
          </a:p>
          <a:p>
            <a:r>
              <a:rPr lang="ru-RU" sz="1200" kern="1200" dirty="0" smtClean="0">
                <a:solidFill>
                  <a:schemeClr val="tx1"/>
                </a:solidFill>
                <a:effectLst/>
                <a:latin typeface="+mn-lt"/>
                <a:ea typeface="+mn-ea"/>
                <a:cs typeface="+mn-cs"/>
              </a:rPr>
              <a:t>Уменьшение расстояния, по сравнению с предыдущим экспериментом, связано с преломлением сигала при прохождении через стекло автомобиля, а также с наклоном стекла.</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18</a:t>
            </a:fld>
            <a:endParaRPr lang="ru-RU"/>
          </a:p>
        </p:txBody>
      </p:sp>
    </p:spTree>
    <p:extLst>
      <p:ext uri="{BB962C8B-B14F-4D97-AF65-F5344CB8AC3E}">
        <p14:creationId xmlns:p14="http://schemas.microsoft.com/office/powerpoint/2010/main" val="4005451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Финальный эксперимент проводится в реальных условиях, для полной проверки работоспособности модуля, когда камера закреплена на стене дома и проводит патрулирование по заданным позициям, а автомобиль (с излучателем в салоне) припаркован на придомовой территории. </a:t>
            </a:r>
          </a:p>
          <a:p>
            <a:r>
              <a:rPr lang="ru-RU" sz="1200" kern="1200" dirty="0" smtClean="0">
                <a:solidFill>
                  <a:schemeClr val="tx1"/>
                </a:solidFill>
                <a:effectLst/>
                <a:latin typeface="+mn-lt"/>
                <a:ea typeface="+mn-ea"/>
                <a:cs typeface="+mn-cs"/>
              </a:rPr>
              <a:t>В результате тестирования модуля было выявлен, что</a:t>
            </a:r>
          </a:p>
          <a:p>
            <a:pPr lvl="0"/>
            <a:r>
              <a:rPr lang="ru-RU" sz="1200" kern="1200" dirty="0" smtClean="0">
                <a:solidFill>
                  <a:schemeClr val="tx1"/>
                </a:solidFill>
                <a:effectLst/>
                <a:latin typeface="+mn-lt"/>
                <a:ea typeface="+mn-ea"/>
                <a:cs typeface="+mn-cs"/>
              </a:rPr>
              <a:t>При нахождении излучателя в салоне автомобиля, приёмник не считывает кодовую последовательность, а видит только искажённую.</a:t>
            </a:r>
            <a:r>
              <a:rPr lang="ru-RU" sz="1200" kern="1200" baseline="0" dirty="0" smtClean="0">
                <a:solidFill>
                  <a:schemeClr val="tx1"/>
                </a:solidFill>
                <a:effectLst/>
                <a:latin typeface="+mn-lt"/>
                <a:ea typeface="+mn-ea"/>
                <a:cs typeface="+mn-cs"/>
              </a:rPr>
              <a:t> </a:t>
            </a:r>
          </a:p>
          <a:p>
            <a:pPr lvl="0"/>
            <a:r>
              <a:rPr lang="ru-RU" sz="1200" kern="1200" baseline="0" dirty="0" smtClean="0">
                <a:solidFill>
                  <a:schemeClr val="tx1"/>
                </a:solidFill>
                <a:effectLst/>
                <a:latin typeface="+mn-lt"/>
                <a:ea typeface="+mn-ea"/>
                <a:cs typeface="+mn-cs"/>
              </a:rPr>
              <a:t>Однако п</a:t>
            </a:r>
            <a:r>
              <a:rPr lang="ru-RU" sz="1200" kern="1200" dirty="0" smtClean="0">
                <a:solidFill>
                  <a:schemeClr val="tx1"/>
                </a:solidFill>
                <a:effectLst/>
                <a:latin typeface="+mn-lt"/>
                <a:ea typeface="+mn-ea"/>
                <a:cs typeface="+mn-cs"/>
              </a:rPr>
              <a:t>ри нахождении излучателя вне салона автомобиля, приёмник считывает кодовую последовательности, а камера останавливается на позиции, в которой видит автомобиль.</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То</a:t>
            </a:r>
            <a:r>
              <a:rPr lang="ru-RU" baseline="0" dirty="0" smtClean="0"/>
              <a:t> есть модуль работает исправно, но кодовый сигнал из автомобиля не доходит. Это можно решить размещением излучателя на крыше и вместо линзы использовать </a:t>
            </a:r>
            <a:r>
              <a:rPr lang="ru-RU" sz="1200" kern="1200" dirty="0" smtClean="0">
                <a:solidFill>
                  <a:schemeClr val="tx1"/>
                </a:solidFill>
                <a:effectLst/>
                <a:latin typeface="+mn-lt"/>
                <a:ea typeface="+mn-ea"/>
                <a:cs typeface="+mn-cs"/>
              </a:rPr>
              <a:t>купол, состоящий из собирающих линз. Однако</a:t>
            </a:r>
            <a:r>
              <a:rPr lang="ru-RU" sz="1200" kern="1200" baseline="0" dirty="0" smtClean="0">
                <a:solidFill>
                  <a:schemeClr val="tx1"/>
                </a:solidFill>
                <a:effectLst/>
                <a:latin typeface="+mn-lt"/>
                <a:ea typeface="+mn-ea"/>
                <a:cs typeface="+mn-cs"/>
              </a:rPr>
              <a:t> это будет портить внешний вид автомобиля.</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baseline="0" dirty="0" smtClean="0">
                <a:solidFill>
                  <a:schemeClr val="tx1"/>
                </a:solidFill>
                <a:effectLst/>
                <a:latin typeface="+mn-lt"/>
                <a:ea typeface="+mn-ea"/>
                <a:cs typeface="+mn-cs"/>
              </a:rPr>
              <a:t>Также возможно проблемой может являться качество самого ИК светодиода.</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19</a:t>
            </a:fld>
            <a:endParaRPr lang="ru-RU"/>
          </a:p>
        </p:txBody>
      </p:sp>
    </p:spTree>
    <p:extLst>
      <p:ext uri="{BB962C8B-B14F-4D97-AF65-F5344CB8AC3E}">
        <p14:creationId xmlns:p14="http://schemas.microsoft.com/office/powerpoint/2010/main" val="97786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solidFill>
                  <a:schemeClr val="tx1"/>
                </a:solidFill>
                <a:latin typeface="Times New Roman" panose="02020603050405020304" pitchFamily="18" charset="0"/>
                <a:cs typeface="Times New Roman" panose="02020603050405020304" pitchFamily="18" charset="0"/>
              </a:rPr>
              <a:t>Основной целью разработки является автоматизирование наведения камеры видеонаблюдения на определённый припаркованный автомобиль.</a:t>
            </a:r>
          </a:p>
          <a:p>
            <a:r>
              <a:rPr lang="ru-RU" sz="1200" dirty="0" smtClean="0">
                <a:solidFill>
                  <a:schemeClr val="tx1"/>
                </a:solidFill>
                <a:latin typeface="Times New Roman" panose="02020603050405020304" pitchFamily="18" charset="0"/>
                <a:cs typeface="Times New Roman" panose="02020603050405020304" pitchFamily="18" charset="0"/>
              </a:rPr>
              <a:t>Актуальность разработки данного модуля определяется в более удобном использовании камеры видеонаблюдения для обеспечения безопасности личного автотранспорта, благодаря автоматическому наведению на нужный объект</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2</a:t>
            </a:fld>
            <a:endParaRPr lang="ru-RU"/>
          </a:p>
        </p:txBody>
      </p:sp>
    </p:spTree>
    <p:extLst>
      <p:ext uri="{BB962C8B-B14F-4D97-AF65-F5344CB8AC3E}">
        <p14:creationId xmlns:p14="http://schemas.microsoft.com/office/powerpoint/2010/main" val="1372946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sz="1200" dirty="0" smtClean="0">
                <a:solidFill>
                  <a:schemeClr val="tx1"/>
                </a:solidFill>
                <a:latin typeface="Times New Roman" panose="02020603050405020304" pitchFamily="18" charset="0"/>
                <a:cs typeface="Times New Roman" panose="02020603050405020304" pitchFamily="18" charset="0"/>
              </a:rPr>
              <a:t>В ходе выполнения ВКР были выполнены основные задачи:</a:t>
            </a:r>
          </a:p>
          <a:p>
            <a:pPr>
              <a:buClr>
                <a:schemeClr val="tx1"/>
              </a:buClr>
            </a:pPr>
            <a:r>
              <a:rPr lang="ru-RU" sz="1200" dirty="0" smtClean="0">
                <a:solidFill>
                  <a:schemeClr val="tx1"/>
                </a:solidFill>
                <a:latin typeface="Times New Roman" panose="02020603050405020304" pitchFamily="18" charset="0"/>
                <a:cs typeface="Times New Roman" panose="02020603050405020304" pitchFamily="18" charset="0"/>
              </a:rPr>
              <a:t>Проанализированы возможные методы автоматического наведения камеры видеонаблюдения на припаркованный автомобиль</a:t>
            </a:r>
          </a:p>
          <a:p>
            <a:pPr>
              <a:buClr>
                <a:schemeClr val="tx1"/>
              </a:buClr>
            </a:pPr>
            <a:r>
              <a:rPr lang="ru-RU" sz="1200" dirty="0" smtClean="0">
                <a:solidFill>
                  <a:schemeClr val="tx1"/>
                </a:solidFill>
                <a:latin typeface="Times New Roman" panose="02020603050405020304" pitchFamily="18" charset="0"/>
                <a:cs typeface="Times New Roman" panose="02020603050405020304" pitchFamily="18" charset="0"/>
              </a:rPr>
              <a:t>Разработано программно-аппаратное решение отслеживания припаркованного автомобиля для системы видеонаблюдения</a:t>
            </a:r>
            <a:endParaRPr lang="en-US" dirty="0" smtClean="0"/>
          </a:p>
          <a:p>
            <a:r>
              <a:rPr lang="ru-RU" dirty="0" smtClean="0"/>
              <a:t>Также</a:t>
            </a:r>
            <a:r>
              <a:rPr lang="ru-RU" baseline="0" dirty="0" smtClean="0"/>
              <a:t> </a:t>
            </a:r>
            <a:r>
              <a:rPr lang="ru-RU" sz="1200" kern="1200" baseline="0" dirty="0" smtClean="0">
                <a:solidFill>
                  <a:schemeClr val="tx1"/>
                </a:solidFill>
                <a:effectLst/>
                <a:latin typeface="+mn-lt"/>
                <a:ea typeface="+mn-ea"/>
                <a:cs typeface="+mn-cs"/>
              </a:rPr>
              <a:t>б</a:t>
            </a:r>
            <a:r>
              <a:rPr lang="ru-RU" sz="1200" kern="1200" dirty="0" smtClean="0">
                <a:solidFill>
                  <a:schemeClr val="tx1"/>
                </a:solidFill>
                <a:effectLst/>
                <a:latin typeface="+mn-lt"/>
                <a:ea typeface="+mn-ea"/>
                <a:cs typeface="+mn-cs"/>
              </a:rPr>
              <a:t>ыли проведены тестирования работы программно-аппаратного модуля в различных условиях. В результате было выявлено, что на больших расстояниях модуль не может определить сигнал излучателя из автомобиля. Также</a:t>
            </a:r>
            <a:r>
              <a:rPr lang="ru-RU" sz="1200" kern="1200" baseline="0" dirty="0" smtClean="0">
                <a:solidFill>
                  <a:schemeClr val="tx1"/>
                </a:solidFill>
                <a:effectLst/>
                <a:latin typeface="+mn-lt"/>
                <a:ea typeface="+mn-ea"/>
                <a:cs typeface="+mn-cs"/>
              </a:rPr>
              <a:t> модуль не сможет выполнять свои функции в месяцы с минусовой температурой, когда автомобиль завален снегом, либо покрыт льдом</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В качестве рекомендаций, для дальнейшей работы над модулем, можно привести объединение методов детектирования: компьютерного зрения и кодированного ИК сигнала. В данном решении первой проверкой для определения автомобиля будет служить компьютерное зрение, которое по множеству загруженных фотографий будет находить автомобиль, а следом будет выполняться дополнительная проверка сигнала разработанным модулем.</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20</a:t>
            </a:fld>
            <a:endParaRPr lang="ru-RU"/>
          </a:p>
        </p:txBody>
      </p:sp>
    </p:spTree>
    <p:extLst>
      <p:ext uri="{BB962C8B-B14F-4D97-AF65-F5344CB8AC3E}">
        <p14:creationId xmlns:p14="http://schemas.microsoft.com/office/powerpoint/2010/main" val="242250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Видеонаблюдение широко используется для обеспечения безопасности в повседневной жизни, в том числе на парковках. Наблюдение за автомобилем не вызывает сложности, когда используется выделенное парковочное</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место, так как зона наблюдения небольшая и автомобиль наблюдается</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крупным планом. Если же «своего» парковочного места нет и используется свободное место на парковке или на придомовой территории, то для наблюдения за автомобилем приходится использовать широкоугольные камеры, охватывающие все потенциальные зоны, где может быть припаркован автомобиль, либо управляемая поворотная камера с оптическим зумом. </a:t>
            </a:r>
          </a:p>
          <a:p>
            <a:r>
              <a:rPr lang="ru-RU" sz="1200" kern="1200" dirty="0" smtClean="0">
                <a:solidFill>
                  <a:schemeClr val="tx1"/>
                </a:solidFill>
                <a:effectLst/>
                <a:latin typeface="+mn-lt"/>
                <a:ea typeface="+mn-ea"/>
                <a:cs typeface="+mn-cs"/>
              </a:rPr>
              <a:t>В первом случае камеру не нужно каждый раз «наводить» на припаркованный автомобиль</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 в случае совершения противоправных действий в отношении автомобиля можно будет зафиксировать сам факт происшествия, а также цвет и модель автомобиля (при благоприятных условиях). Однако детализация будет относительно низкой  и распознать лицо нарушителя и его точные действия, скорее всего, не получится. </a:t>
            </a:r>
          </a:p>
          <a:p>
            <a:r>
              <a:rPr lang="ru-RU" sz="1200" kern="1200" dirty="0" smtClean="0">
                <a:solidFill>
                  <a:schemeClr val="tx1"/>
                </a:solidFill>
                <a:effectLst/>
                <a:latin typeface="+mn-lt"/>
                <a:ea typeface="+mn-ea"/>
                <a:cs typeface="+mn-cs"/>
              </a:rPr>
              <a:t>Во втором случае, поворотная камера с хорошим оптическим зумом способна на достаточно большом расстоянии зафиксировать лицо человека, совершающего противоправные действия. Но из-за того, что автомобиль может быть припаркован в разных местах, возникает необходимость каждый раз перенастраивать камеру на новое место, что при ежедневном использовании неудобно. Как вариант, можно использовать режим патрулирования территории, когда камера циклически проходит все заранее определённые места возможной парковки. Однако и в этом случае высока вероятность, что в момент совершения противоправных действий камера будет смотреть на другое место. </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3</a:t>
            </a:fld>
            <a:endParaRPr lang="ru-RU"/>
          </a:p>
        </p:txBody>
      </p:sp>
    </p:spTree>
    <p:extLst>
      <p:ext uri="{BB962C8B-B14F-4D97-AF65-F5344CB8AC3E}">
        <p14:creationId xmlns:p14="http://schemas.microsoft.com/office/powerpoint/2010/main" val="327526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Для решения поставленной задачи по отслеживанию припаркованного автотранспорта необходимо выделить потенциальные варианты систем.</a:t>
            </a:r>
          </a:p>
          <a:p>
            <a:r>
              <a:rPr lang="ru-RU" sz="1200" kern="1200" dirty="0" smtClean="0">
                <a:solidFill>
                  <a:schemeClr val="tx1"/>
                </a:solidFill>
                <a:effectLst/>
                <a:latin typeface="+mn-lt"/>
                <a:ea typeface="+mn-ea"/>
                <a:cs typeface="+mn-cs"/>
              </a:rPr>
              <a:t>Системы детектирования автомобиля можно разделить на две основные группы:</a:t>
            </a:r>
          </a:p>
          <a:p>
            <a:pPr lvl="0"/>
            <a:r>
              <a:rPr lang="ru-RU" sz="1200" kern="1200" dirty="0" smtClean="0">
                <a:solidFill>
                  <a:schemeClr val="tx1"/>
                </a:solidFill>
                <a:effectLst/>
                <a:latin typeface="+mn-lt"/>
                <a:ea typeface="+mn-ea"/>
                <a:cs typeface="+mn-cs"/>
              </a:rPr>
              <a:t>Системы с использованием ИК сигнала;</a:t>
            </a:r>
          </a:p>
          <a:p>
            <a:pPr lvl="0"/>
            <a:r>
              <a:rPr lang="ru-RU" sz="1200" kern="1200" dirty="0" smtClean="0">
                <a:solidFill>
                  <a:schemeClr val="tx1"/>
                </a:solidFill>
                <a:effectLst/>
                <a:latin typeface="+mn-lt"/>
                <a:ea typeface="+mn-ea"/>
                <a:cs typeface="+mn-cs"/>
              </a:rPr>
              <a:t>Системы с использованием компьютерного зрения.</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4</a:t>
            </a:fld>
            <a:endParaRPr lang="ru-RU"/>
          </a:p>
        </p:txBody>
      </p:sp>
    </p:spTree>
    <p:extLst>
      <p:ext uri="{BB962C8B-B14F-4D97-AF65-F5344CB8AC3E}">
        <p14:creationId xmlns:p14="http://schemas.microsoft.com/office/powerpoint/2010/main" val="406590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Прототип системы работает следующим образом</a:t>
            </a:r>
          </a:p>
          <a:p>
            <a:pPr lvl="0"/>
            <a:r>
              <a:rPr lang="ru-RU" sz="1200" kern="1200" dirty="0" smtClean="0">
                <a:solidFill>
                  <a:schemeClr val="tx1"/>
                </a:solidFill>
                <a:effectLst/>
                <a:latin typeface="+mn-lt"/>
                <a:ea typeface="+mn-ea"/>
                <a:cs typeface="+mn-cs"/>
              </a:rPr>
              <a:t>ИК излучатель расположен в пульте от телевизора и постоянно передаёт кодовый</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ИК сигнал;</a:t>
            </a:r>
          </a:p>
          <a:p>
            <a:pPr lvl="0"/>
            <a:r>
              <a:rPr lang="ru-RU" sz="1200" kern="1200" dirty="0" smtClean="0">
                <a:solidFill>
                  <a:schemeClr val="tx1"/>
                </a:solidFill>
                <a:effectLst/>
                <a:latin typeface="+mn-lt"/>
                <a:ea typeface="+mn-ea"/>
                <a:cs typeface="+mn-cs"/>
              </a:rPr>
              <a:t>ИК приёмник расположен на сервоприводе,</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получает сигнал с ИК излучателя и передаёт его в микроконтроллер на базе </a:t>
            </a:r>
            <a:r>
              <a:rPr lang="en-US" sz="1200" kern="1200" dirty="0" smtClean="0">
                <a:solidFill>
                  <a:schemeClr val="tx1"/>
                </a:solidFill>
                <a:effectLst/>
                <a:latin typeface="+mn-lt"/>
                <a:ea typeface="+mn-ea"/>
                <a:cs typeface="+mn-cs"/>
              </a:rPr>
              <a:t>Arduino Nano</a:t>
            </a:r>
            <a:r>
              <a:rPr lang="ru-RU" sz="1200" kern="1200" dirty="0" smtClean="0">
                <a:solidFill>
                  <a:schemeClr val="tx1"/>
                </a:solidFill>
                <a:effectLst/>
                <a:latin typeface="+mn-lt"/>
                <a:ea typeface="+mn-ea"/>
                <a:cs typeface="+mn-cs"/>
              </a:rPr>
              <a:t>;</a:t>
            </a:r>
          </a:p>
          <a:p>
            <a:pPr lvl="0"/>
            <a:r>
              <a:rPr lang="ru-RU" sz="1200" kern="1200" dirty="0" smtClean="0">
                <a:solidFill>
                  <a:schemeClr val="tx1"/>
                </a:solidFill>
                <a:effectLst/>
                <a:latin typeface="+mn-lt"/>
                <a:ea typeface="+mn-ea"/>
                <a:cs typeface="+mn-cs"/>
              </a:rPr>
              <a:t>микроконтроллер получает кодовую последовательность. Если она соответствует записанному в системе, то производиться поиск полученного сигнала. Поиск происходит путём записывания положения при появления первого сигнала и последнего. После чего происходит расчёт местоположения ИК излучателя</a:t>
            </a:r>
            <a:r>
              <a:rPr lang="ru-RU"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ru-RU" sz="1200" kern="1200" baseline="0" dirty="0" smtClean="0">
                <a:solidFill>
                  <a:schemeClr val="tx1"/>
                </a:solidFill>
                <a:effectLst/>
                <a:latin typeface="+mn-lt"/>
                <a:ea typeface="+mn-ea"/>
                <a:cs typeface="+mn-cs"/>
              </a:rPr>
              <a:t>и</a:t>
            </a:r>
            <a:r>
              <a:rPr lang="ru-RU" sz="1200" kern="1200" dirty="0" smtClean="0">
                <a:solidFill>
                  <a:schemeClr val="tx1"/>
                </a:solidFill>
                <a:effectLst/>
                <a:latin typeface="+mn-lt"/>
                <a:ea typeface="+mn-ea"/>
                <a:cs typeface="+mn-cs"/>
              </a:rPr>
              <a:t> сервопривод выставляется</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 его направлении.</a:t>
            </a:r>
          </a:p>
          <a:p>
            <a:pPr lvl="0"/>
            <a:r>
              <a:rPr lang="ru-RU" sz="1200" kern="1200" dirty="0" smtClean="0">
                <a:solidFill>
                  <a:schemeClr val="tx1"/>
                </a:solidFill>
                <a:effectLst/>
                <a:latin typeface="+mn-lt"/>
                <a:ea typeface="+mn-ea"/>
                <a:cs typeface="+mn-cs"/>
              </a:rPr>
              <a:t>Система не всегда точно наводится на излучатель, погрешность может составлять до нескольких метров. Так же из-за отражения ИК сигнала от объектов окружения, может быть не правильно</a:t>
            </a:r>
            <a:r>
              <a:rPr lang="ru-RU" sz="1200" kern="1200" baseline="0" dirty="0" smtClean="0">
                <a:solidFill>
                  <a:schemeClr val="tx1"/>
                </a:solidFill>
                <a:effectLst/>
                <a:latin typeface="+mn-lt"/>
                <a:ea typeface="+mn-ea"/>
                <a:cs typeface="+mn-cs"/>
              </a:rPr>
              <a:t> рассчитано местоположение излучателя. </a:t>
            </a:r>
            <a:r>
              <a:rPr lang="ru-RU" sz="1200" kern="1200" dirty="0" smtClean="0">
                <a:solidFill>
                  <a:schemeClr val="tx1"/>
                </a:solidFill>
                <a:effectLst/>
                <a:latin typeface="+mn-lt"/>
                <a:ea typeface="+mn-ea"/>
                <a:cs typeface="+mn-cs"/>
              </a:rPr>
              <a:t>Однако данная проблема решается ограничением обзора ИК приёмника.</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Данный прототип системы может лежать в основе решения поставленной задачи, но нужно так же рассмотреть другие варианты.</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5</a:t>
            </a:fld>
            <a:endParaRPr lang="ru-RU"/>
          </a:p>
        </p:txBody>
      </p:sp>
    </p:spTree>
    <p:extLst>
      <p:ext uri="{BB962C8B-B14F-4D97-AF65-F5344CB8AC3E}">
        <p14:creationId xmlns:p14="http://schemas.microsoft.com/office/powerpoint/2010/main" val="273894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Первоначально предполагалось с помощью компьютерного зрения распознавать образ автомобиля в процессе патрулирования территории камерой. В идеальных условиях (территория парковки достаточно освещённая и очищенная от кустарников и деревьев; модель искомого автомобиля с учетом цвета – единственная на парковке) такой метод вполне работоспособен. Если же подобный автомобиль на парковке не один, то можно использовать распознавание государственного номера. Однако здесь существует вероятность неудачного расположения автомобиля, при котором номерной знак будет не виден (перекрыт другими объектами) или засвечен в тёмное время суток (номерные знаки имеют светоотражающее покрытие). Так</a:t>
            </a:r>
            <a:r>
              <a:rPr lang="ru-RU" baseline="0" dirty="0" smtClean="0"/>
              <a:t>же можно нанести отличительные знаки на автомобиль. Однако это будет портить его внешний вид. </a:t>
            </a:r>
            <a:r>
              <a:rPr lang="ru-RU" dirty="0" smtClean="0"/>
              <a:t>Поэтому был выбран иной путь: в салоне автомобиля был размещён мощный светодиод, который должен был работать в качестве маяка и с помощью определённой кодовой последовательности</a:t>
            </a:r>
            <a:r>
              <a:rPr lang="ru-RU" baseline="0" dirty="0" smtClean="0"/>
              <a:t> </a:t>
            </a:r>
            <a:r>
              <a:rPr lang="ru-RU" dirty="0" smtClean="0"/>
              <a:t>вспышек наводить на себя камеру.</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Думаю</a:t>
            </a:r>
            <a:r>
              <a:rPr lang="ru-RU" baseline="0" dirty="0" smtClean="0"/>
              <a:t> это нужно в случае вопроса.</a:t>
            </a:r>
            <a:r>
              <a:rPr lang="ru-RU" dirty="0" smtClean="0"/>
              <a:t>//Вариант с радиомаяком не рассматривался, т.к. точность позиционирования камеры была бы слишком низкой и камера, поймав сигнал радио-маяка, могла бы снимать пустое место рядом с искомым автомобилем или соседний автомобиль.</a:t>
            </a:r>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6</a:t>
            </a:fld>
            <a:endParaRPr lang="ru-RU"/>
          </a:p>
        </p:txBody>
      </p:sp>
    </p:spTree>
    <p:extLst>
      <p:ext uri="{BB962C8B-B14F-4D97-AF65-F5344CB8AC3E}">
        <p14:creationId xmlns:p14="http://schemas.microsoft.com/office/powerpoint/2010/main" val="131643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Самым популярным и известным продуктом для реализации компьютерного зрения является библиотека с открытыми исходными кодами </a:t>
            </a:r>
            <a:r>
              <a:rPr lang="ru-RU" sz="1200" kern="1200" dirty="0" err="1" smtClean="0">
                <a:solidFill>
                  <a:schemeClr val="tx1"/>
                </a:solidFill>
                <a:effectLst/>
                <a:latin typeface="+mn-lt"/>
                <a:ea typeface="+mn-ea"/>
                <a:cs typeface="+mn-cs"/>
              </a:rPr>
              <a:t>OpenCV</a:t>
            </a:r>
            <a:r>
              <a:rPr lang="ru-RU" sz="1200" kern="1200" dirty="0" smtClean="0">
                <a:solidFill>
                  <a:schemeClr val="tx1"/>
                </a:solidFill>
                <a:effectLst/>
                <a:latin typeface="+mn-lt"/>
                <a:ea typeface="+mn-ea"/>
                <a:cs typeface="+mn-cs"/>
              </a:rPr>
              <a:t>. С помощью неё будет реализован первый вариант системы. Система состоит из сервера, на котором происходят расчёты, камеры видеонаблюдения и синего светодиода, расположенного в автомобиле.</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7</a:t>
            </a:fld>
            <a:endParaRPr lang="ru-RU"/>
          </a:p>
        </p:txBody>
      </p:sp>
    </p:spTree>
    <p:extLst>
      <p:ext uri="{BB962C8B-B14F-4D97-AF65-F5344CB8AC3E}">
        <p14:creationId xmlns:p14="http://schemas.microsoft.com/office/powerpoint/2010/main" val="1617367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Система проводит патрулирование придомовой территории, управляя камерой путём автоматической смены позиций, предварительно заданных пользователем. Для работы системы берётся видеоматериал с камеры видеонаблюдения. Система обрабатывает каждый поступающий кадр и ищет на видеоматериале синий светодиод с помощью функции </a:t>
            </a:r>
            <a:r>
              <a:rPr lang="ru-RU" sz="1200" kern="1200" dirty="0" err="1" smtClean="0">
                <a:solidFill>
                  <a:schemeClr val="tx1"/>
                </a:solidFill>
                <a:effectLst/>
                <a:latin typeface="+mn-lt"/>
                <a:ea typeface="+mn-ea"/>
                <a:cs typeface="+mn-cs"/>
              </a:rPr>
              <a:t>OpenCV</a:t>
            </a:r>
            <a:r>
              <a:rPr lang="ru-RU" sz="1200" kern="1200" dirty="0" smtClean="0">
                <a:solidFill>
                  <a:schemeClr val="tx1"/>
                </a:solidFill>
                <a:effectLst/>
                <a:latin typeface="+mn-lt"/>
                <a:ea typeface="+mn-ea"/>
                <a:cs typeface="+mn-cs"/>
              </a:rPr>
              <a:t> для выделения синего цветового диапазона.</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8</a:t>
            </a:fld>
            <a:endParaRPr lang="ru-RU"/>
          </a:p>
        </p:txBody>
      </p:sp>
    </p:spTree>
    <p:extLst>
      <p:ext uri="{BB962C8B-B14F-4D97-AF65-F5344CB8AC3E}">
        <p14:creationId xmlns:p14="http://schemas.microsoft.com/office/powerpoint/2010/main" val="189645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При совпадении последовательности пульсаций синего светодиода и последовательности, записанной в системе, система останавливает камеру на данной позиции до тех пор, пока последовательность не будет потеряна (автомобиль уехал или сменил место парковки), после чего снова начинает патрулирование. Данный вариант удовлетворительно работает только в ночное время. </a:t>
            </a:r>
          </a:p>
          <a:p>
            <a:endParaRPr lang="ru-RU" dirty="0"/>
          </a:p>
        </p:txBody>
      </p:sp>
      <p:sp>
        <p:nvSpPr>
          <p:cNvPr id="4" name="Номер слайда 3"/>
          <p:cNvSpPr>
            <a:spLocks noGrp="1"/>
          </p:cNvSpPr>
          <p:nvPr>
            <p:ph type="sldNum" sz="quarter" idx="10"/>
          </p:nvPr>
        </p:nvSpPr>
        <p:spPr/>
        <p:txBody>
          <a:bodyPr/>
          <a:lstStyle/>
          <a:p>
            <a:fld id="{88C3A1EA-F327-452D-A49E-86B322EBE615}" type="slidenum">
              <a:rPr lang="ru-RU" smtClean="0"/>
              <a:t>9</a:t>
            </a:fld>
            <a:endParaRPr lang="ru-RU"/>
          </a:p>
        </p:txBody>
      </p:sp>
    </p:spTree>
    <p:extLst>
      <p:ext uri="{BB962C8B-B14F-4D97-AF65-F5344CB8AC3E}">
        <p14:creationId xmlns:p14="http://schemas.microsoft.com/office/powerpoint/2010/main" val="95059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E3FF18A-5249-4921-967D-D0D40F625C1E}" type="datetime1">
              <a:rPr lang="en-US" smtClean="0"/>
              <a:t>6/26/2023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581938E-6678-482E-97F8-9AA3D13E3BA3}" type="datetime1">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846B533-6D2C-403C-8E0B-1B3EAEF86126}" type="datetime1">
              <a:rPr lang="en-US" smtClean="0"/>
              <a:t>6/26/2023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ru-RU" smtClean="0"/>
              <a:t>Образец заголовка</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E0DD495-0EC8-43A5-9359-E0DAD7EB26D3}" type="datetime1">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3DDC8D2-DEF9-41C3-B423-761B0D6BB2E0}" type="datetime1">
              <a:rPr lang="en-US" smtClean="0"/>
              <a:t>6/26/2023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5253445B-D890-4EF6-B2F6-DB4E4F6A836C}"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0BD7078F-30A4-4CD5-A017-CF971000B520}" type="datetime1">
              <a:rPr lang="en-US" smtClean="0"/>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17C76-FE2F-4E2F-AC2C-C52AB3F57BB3}" type="datetime1">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ru-RU" smtClean="0"/>
              <a:t>Образец заголовка</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0F045-8544-4CFE-9733-A56977B57C24}" type="datetime1">
              <a:rPr lang="en-US" smtClean="0"/>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452F37E-41D0-46FB-8649-BF01E4DD53BC}" type="datetime1">
              <a:rPr lang="en-US" smtClean="0"/>
              <a:t>6/26/2023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8FE1180-7A7C-48A3-AF97-E368646E8118}" type="datetime1">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AAAD6DB-FF3C-4A9B-9C9F-0A2C2B72E2F7}" type="datetime1">
              <a:rPr lang="en-US" smtClean="0"/>
              <a:t>6/26/2023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81191" y="739588"/>
            <a:ext cx="10993549" cy="2078585"/>
          </a:xfrm>
        </p:spPr>
        <p:txBody>
          <a:bodyPr>
            <a:normAutofit fontScale="90000"/>
          </a:bodyPr>
          <a:lstStyle/>
          <a:p>
            <a:pPr algn="ctr"/>
            <a:r>
              <a:rPr lang="ru-RU" dirty="0">
                <a:solidFill>
                  <a:schemeClr val="tx1"/>
                </a:solidFill>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p>
        </p:txBody>
      </p:sp>
      <p:sp>
        <p:nvSpPr>
          <p:cNvPr id="3" name="Подзаголовок 2"/>
          <p:cNvSpPr>
            <a:spLocks noGrp="1"/>
          </p:cNvSpPr>
          <p:nvPr>
            <p:ph type="subTitle" idx="1"/>
          </p:nvPr>
        </p:nvSpPr>
        <p:spPr>
          <a:xfrm>
            <a:off x="581191" y="3317566"/>
            <a:ext cx="10993549" cy="2923843"/>
          </a:xfrm>
        </p:spPr>
        <p:txBody>
          <a:bodyPr>
            <a:normAutofit fontScale="92500" lnSpcReduction="20000"/>
          </a:bodyPr>
          <a:lstStyle/>
          <a:p>
            <a:r>
              <a:rPr lang="ru-RU" sz="2400" cap="none" dirty="0" smtClean="0">
                <a:solidFill>
                  <a:schemeClr val="bg1"/>
                </a:solidFill>
                <a:latin typeface="Times New Roman" panose="02020603050405020304" pitchFamily="18" charset="0"/>
                <a:cs typeface="Times New Roman" panose="02020603050405020304" pitchFamily="18" charset="0"/>
              </a:rPr>
              <a:t>Выполнил:</a:t>
            </a:r>
          </a:p>
          <a:p>
            <a:r>
              <a:rPr lang="ru-RU" sz="2400" cap="none" dirty="0" smtClean="0">
                <a:solidFill>
                  <a:schemeClr val="bg1"/>
                </a:solidFill>
                <a:latin typeface="Times New Roman" panose="02020603050405020304" pitchFamily="18" charset="0"/>
                <a:cs typeface="Times New Roman" panose="02020603050405020304" pitchFamily="18" charset="0"/>
              </a:rPr>
              <a:t>Студент гр. М.ИС-11п Емелин К.Д.</a:t>
            </a:r>
          </a:p>
          <a:p>
            <a:r>
              <a:rPr lang="ru-RU" sz="2400" cap="none" dirty="0" smtClean="0">
                <a:solidFill>
                  <a:schemeClr val="bg1"/>
                </a:solidFill>
                <a:latin typeface="Times New Roman" panose="02020603050405020304" pitchFamily="18" charset="0"/>
                <a:cs typeface="Times New Roman" panose="02020603050405020304" pitchFamily="18" charset="0"/>
              </a:rPr>
              <a:t>Руководитель работы:</a:t>
            </a:r>
          </a:p>
          <a:p>
            <a:r>
              <a:rPr lang="ru-RU" sz="2400" cap="none" dirty="0" smtClean="0">
                <a:solidFill>
                  <a:schemeClr val="bg1"/>
                </a:solidFill>
                <a:latin typeface="Times New Roman" panose="02020603050405020304" pitchFamily="18" charset="0"/>
                <a:cs typeface="Times New Roman" panose="02020603050405020304" pitchFamily="18" charset="0"/>
              </a:rPr>
              <a:t>Заведующий кафедрой</a:t>
            </a:r>
            <a:r>
              <a:rPr lang="en-US" sz="2400" cap="none" dirty="0" smtClean="0">
                <a:solidFill>
                  <a:schemeClr val="bg1"/>
                </a:solidFill>
                <a:latin typeface="Times New Roman" panose="02020603050405020304" pitchFamily="18" charset="0"/>
                <a:cs typeface="Times New Roman" panose="02020603050405020304" pitchFamily="18" charset="0"/>
              </a:rPr>
              <a:t> </a:t>
            </a:r>
            <a:r>
              <a:rPr lang="ru-RU" sz="2400" cap="none" dirty="0" smtClean="0">
                <a:solidFill>
                  <a:schemeClr val="bg1"/>
                </a:solidFill>
                <a:latin typeface="Times New Roman" panose="02020603050405020304" pitchFamily="18" charset="0"/>
                <a:cs typeface="Times New Roman" panose="02020603050405020304" pitchFamily="18" charset="0"/>
              </a:rPr>
              <a:t>ИСТ, доцент, </a:t>
            </a:r>
            <a:r>
              <a:rPr lang="ru-RU" sz="2400" cap="none" dirty="0">
                <a:solidFill>
                  <a:schemeClr val="bg1"/>
                </a:solidFill>
                <a:latin typeface="Times New Roman" panose="02020603050405020304" pitchFamily="18" charset="0"/>
                <a:cs typeface="Times New Roman" panose="02020603050405020304" pitchFamily="18" charset="0"/>
              </a:rPr>
              <a:t>к</a:t>
            </a:r>
            <a:r>
              <a:rPr lang="ru-RU" sz="2400" cap="none" dirty="0" smtClean="0">
                <a:solidFill>
                  <a:schemeClr val="bg1"/>
                </a:solidFill>
                <a:latin typeface="Times New Roman" panose="02020603050405020304" pitchFamily="18" charset="0"/>
                <a:cs typeface="Times New Roman" panose="02020603050405020304" pitchFamily="18" charset="0"/>
              </a:rPr>
              <a:t>анд. тех. наук </a:t>
            </a:r>
            <a:r>
              <a:rPr lang="ru-RU" sz="2400" cap="none" dirty="0" err="1" smtClean="0">
                <a:solidFill>
                  <a:schemeClr val="bg1"/>
                </a:solidFill>
                <a:latin typeface="Times New Roman" panose="02020603050405020304" pitchFamily="18" charset="0"/>
                <a:cs typeface="Times New Roman" panose="02020603050405020304" pitchFamily="18" charset="0"/>
              </a:rPr>
              <a:t>Кислицын</a:t>
            </a:r>
            <a:r>
              <a:rPr lang="ru-RU" sz="2400" cap="none" dirty="0" smtClean="0">
                <a:solidFill>
                  <a:schemeClr val="bg1"/>
                </a:solidFill>
                <a:latin typeface="Times New Roman" panose="02020603050405020304" pitchFamily="18" charset="0"/>
                <a:cs typeface="Times New Roman" panose="02020603050405020304" pitchFamily="18" charset="0"/>
              </a:rPr>
              <a:t> Д.И.</a:t>
            </a:r>
          </a:p>
          <a:p>
            <a:endParaRPr lang="ru-RU" sz="2400" cap="none" dirty="0">
              <a:solidFill>
                <a:schemeClr val="bg1"/>
              </a:solidFill>
              <a:latin typeface="Times New Roman" panose="02020603050405020304" pitchFamily="18" charset="0"/>
              <a:cs typeface="Times New Roman" panose="02020603050405020304" pitchFamily="18" charset="0"/>
            </a:endParaRPr>
          </a:p>
          <a:p>
            <a:pPr algn="ctr"/>
            <a:r>
              <a:rPr lang="ru-RU" sz="1900" cap="none" dirty="0" smtClean="0">
                <a:solidFill>
                  <a:schemeClr val="bg1"/>
                </a:solidFill>
                <a:latin typeface="Times New Roman" panose="02020603050405020304" pitchFamily="18" charset="0"/>
                <a:cs typeface="Times New Roman" panose="02020603050405020304" pitchFamily="18" charset="0"/>
              </a:rPr>
              <a:t>г. Нижний Новгород</a:t>
            </a:r>
          </a:p>
          <a:p>
            <a:pPr algn="ctr"/>
            <a:r>
              <a:rPr lang="ru-RU" sz="1900" cap="none" dirty="0" smtClean="0">
                <a:solidFill>
                  <a:schemeClr val="bg1"/>
                </a:solidFill>
                <a:latin typeface="Times New Roman" panose="02020603050405020304" pitchFamily="18" charset="0"/>
                <a:cs typeface="Times New Roman" panose="02020603050405020304" pitchFamily="18" charset="0"/>
              </a:rPr>
              <a:t>2023 г.</a:t>
            </a:r>
            <a:endParaRPr lang="ru-RU" sz="1900" cap="none"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583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a:latin typeface="Times New Roman" panose="02020603050405020304" pitchFamily="18" charset="0"/>
                <a:cs typeface="Times New Roman" panose="02020603050405020304" pitchFamily="18" charset="0"/>
              </a:rPr>
              <a:t>Система на основе компьютерного зрения</a:t>
            </a:r>
          </a:p>
        </p:txBody>
      </p:sp>
      <p:sp>
        <p:nvSpPr>
          <p:cNvPr id="4" name="Номер слайда 3"/>
          <p:cNvSpPr>
            <a:spLocks noGrp="1"/>
          </p:cNvSpPr>
          <p:nvPr>
            <p:ph type="sldNum" sz="quarter" idx="12"/>
          </p:nvPr>
        </p:nvSpPr>
        <p:spPr>
          <a:xfrm>
            <a:off x="11139492" y="6483249"/>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10</a:t>
            </a:fld>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1" name="TextBox 10"/>
          <p:cNvSpPr txBox="1"/>
          <p:nvPr/>
        </p:nvSpPr>
        <p:spPr>
          <a:xfrm>
            <a:off x="11037573" y="129970"/>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2" name="Рисунок 11"/>
          <p:cNvPicPr/>
          <p:nvPr/>
        </p:nvPicPr>
        <p:blipFill>
          <a:blip r:embed="rId3" cstate="print">
            <a:extLst>
              <a:ext uri="{28A0092B-C50C-407E-A947-70E740481C1C}">
                <a14:useLocalDpi xmlns:a14="http://schemas.microsoft.com/office/drawing/2010/main" val="0"/>
              </a:ext>
            </a:extLst>
          </a:blip>
          <a:stretch>
            <a:fillRect/>
          </a:stretch>
        </p:blipFill>
        <p:spPr>
          <a:xfrm>
            <a:off x="418713" y="1898249"/>
            <a:ext cx="5260191" cy="4217655"/>
          </a:xfrm>
          <a:prstGeom prst="rect">
            <a:avLst/>
          </a:prstGeom>
        </p:spPr>
      </p:pic>
      <p:pic>
        <p:nvPicPr>
          <p:cNvPr id="13" name="Рисунок 12"/>
          <p:cNvPicPr/>
          <p:nvPr/>
        </p:nvPicPr>
        <p:blipFill>
          <a:blip r:embed="rId4">
            <a:extLst>
              <a:ext uri="{28A0092B-C50C-407E-A947-70E740481C1C}">
                <a14:useLocalDpi xmlns:a14="http://schemas.microsoft.com/office/drawing/2010/main" val="0"/>
              </a:ext>
            </a:extLst>
          </a:blip>
          <a:stretch>
            <a:fillRect/>
          </a:stretch>
        </p:blipFill>
        <p:spPr>
          <a:xfrm>
            <a:off x="6039854" y="1898248"/>
            <a:ext cx="4997720" cy="4217655"/>
          </a:xfrm>
          <a:prstGeom prst="rect">
            <a:avLst/>
          </a:prstGeom>
        </p:spPr>
      </p:pic>
      <p:cxnSp>
        <p:nvCxnSpPr>
          <p:cNvPr id="14" name="Прямая со стрелкой 13"/>
          <p:cNvCxnSpPr/>
          <p:nvPr/>
        </p:nvCxnSpPr>
        <p:spPr>
          <a:xfrm flipH="1">
            <a:off x="3400576" y="3790946"/>
            <a:ext cx="573815" cy="4028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Прямая со стрелкой 14"/>
          <p:cNvCxnSpPr/>
          <p:nvPr/>
        </p:nvCxnSpPr>
        <p:spPr>
          <a:xfrm flipH="1">
            <a:off x="8625763" y="3007927"/>
            <a:ext cx="586019" cy="45385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Прямоугольник 19"/>
          <p:cNvSpPr/>
          <p:nvPr/>
        </p:nvSpPr>
        <p:spPr>
          <a:xfrm>
            <a:off x="6221178" y="6097399"/>
            <a:ext cx="4635071" cy="750975"/>
          </a:xfrm>
          <a:prstGeom prst="rect">
            <a:avLst/>
          </a:prstGeom>
        </p:spPr>
        <p:txBody>
          <a:bodyPr wrap="square">
            <a:spAutoFit/>
          </a:bodyPr>
          <a:lstStyle/>
          <a:p>
            <a:pPr algn="ctr">
              <a:lnSpc>
                <a:spcPct val="107000"/>
              </a:lnSpc>
              <a:spcAft>
                <a:spcPts val="0"/>
              </a:spcAft>
            </a:pPr>
            <a:r>
              <a:rPr lang="ru-RU" sz="2000" dirty="0" smtClean="0">
                <a:latin typeface="Times New Roman" panose="02020603050405020304" pitchFamily="18" charset="0"/>
                <a:ea typeface="Calibri" panose="020F0502020204030204" pitchFamily="34" charset="0"/>
                <a:cs typeface="Times New Roman" panose="02020603050405020304" pitchFamily="18" charset="0"/>
              </a:rPr>
              <a:t>Свечение </a:t>
            </a:r>
            <a:r>
              <a:rPr lang="ru-RU" sz="2000" dirty="0">
                <a:latin typeface="Times New Roman" panose="02020603050405020304" pitchFamily="18" charset="0"/>
                <a:ea typeface="Calibri" panose="020F0502020204030204" pitchFamily="34" charset="0"/>
                <a:cs typeface="Times New Roman" panose="02020603050405020304" pitchFamily="18" charset="0"/>
              </a:rPr>
              <a:t>светодиода днём, на дальнем расстоянии</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Прямоугольник 20"/>
          <p:cNvSpPr/>
          <p:nvPr/>
        </p:nvSpPr>
        <p:spPr>
          <a:xfrm>
            <a:off x="607231" y="6105542"/>
            <a:ext cx="4883153" cy="734688"/>
          </a:xfrm>
          <a:prstGeom prst="rect">
            <a:avLst/>
          </a:prstGeom>
        </p:spPr>
        <p:txBody>
          <a:bodyPr wrap="square">
            <a:spAutoFit/>
          </a:bodyPr>
          <a:lstStyle/>
          <a:p>
            <a:pPr algn="ctr">
              <a:lnSpc>
                <a:spcPct val="107000"/>
              </a:lnSpc>
              <a:spcAft>
                <a:spcPts val="0"/>
              </a:spcAft>
            </a:pPr>
            <a:r>
              <a:rPr lang="ru-RU" sz="2000" dirty="0" smtClean="0">
                <a:latin typeface="Times New Roman" panose="02020603050405020304" pitchFamily="18" charset="0"/>
                <a:ea typeface="Calibri" panose="020F0502020204030204" pitchFamily="34" charset="0"/>
                <a:cs typeface="Times New Roman" panose="02020603050405020304" pitchFamily="18" charset="0"/>
              </a:rPr>
              <a:t>Свечение </a:t>
            </a:r>
            <a:r>
              <a:rPr lang="ru-RU" sz="2000" dirty="0">
                <a:latin typeface="Times New Roman" panose="02020603050405020304" pitchFamily="18" charset="0"/>
                <a:ea typeface="Calibri" panose="020F0502020204030204" pitchFamily="34" charset="0"/>
                <a:cs typeface="Times New Roman" panose="02020603050405020304" pitchFamily="18" charset="0"/>
              </a:rPr>
              <a:t>светодиода днём, на близком расстоянии</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8139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Система </a:t>
            </a:r>
            <a:r>
              <a:rPr lang="ru-RU" dirty="0">
                <a:latin typeface="Times New Roman" panose="02020603050405020304" pitchFamily="18" charset="0"/>
                <a:cs typeface="Times New Roman" panose="02020603050405020304" pitchFamily="18" charset="0"/>
              </a:rPr>
              <a:t>на основе ИК приёмника и ИК излучателя</a:t>
            </a:r>
          </a:p>
        </p:txBody>
      </p:sp>
      <p:sp>
        <p:nvSpPr>
          <p:cNvPr id="4" name="Номер слайда 3"/>
          <p:cNvSpPr>
            <a:spLocks noGrp="1"/>
          </p:cNvSpPr>
          <p:nvPr>
            <p:ph type="sldNum" sz="quarter" idx="12"/>
          </p:nvPr>
        </p:nvSpPr>
        <p:spPr>
          <a:xfrm>
            <a:off x="11139492" y="6483249"/>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11</a:t>
            </a:fld>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1" name="TextBox 10"/>
          <p:cNvSpPr txBox="1"/>
          <p:nvPr/>
        </p:nvSpPr>
        <p:spPr>
          <a:xfrm>
            <a:off x="11045532"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20" name="Рисунок 19"/>
          <p:cNvPicPr/>
          <p:nvPr/>
        </p:nvPicPr>
        <p:blipFill>
          <a:blip r:embed="rId3" cstate="print"/>
          <a:stretch>
            <a:fillRect/>
          </a:stretch>
        </p:blipFill>
        <p:spPr>
          <a:xfrm>
            <a:off x="2640103" y="2122274"/>
            <a:ext cx="6911791" cy="3991643"/>
          </a:xfrm>
          <a:prstGeom prst="rect">
            <a:avLst/>
          </a:prstGeom>
        </p:spPr>
      </p:pic>
      <p:sp>
        <p:nvSpPr>
          <p:cNvPr id="3" name="Прямоугольник 2"/>
          <p:cNvSpPr/>
          <p:nvPr/>
        </p:nvSpPr>
        <p:spPr>
          <a:xfrm>
            <a:off x="3836180" y="6115792"/>
            <a:ext cx="5005922" cy="400110"/>
          </a:xfrm>
          <a:prstGeom prst="rect">
            <a:avLst/>
          </a:prstGeom>
        </p:spPr>
        <p:txBody>
          <a:bodyPr wrap="none">
            <a:spAutoFit/>
          </a:bodyPr>
          <a:lstStyle/>
          <a:p>
            <a:r>
              <a:rPr lang="ru-RU" sz="2000" dirty="0">
                <a:latin typeface="Times New Roman" panose="02020603050405020304" pitchFamily="18" charset="0"/>
                <a:ea typeface="Calibri" panose="020F0502020204030204" pitchFamily="34" charset="0"/>
              </a:rPr>
              <a:t>Структурная схема </a:t>
            </a:r>
            <a:r>
              <a:rPr lang="ru-RU" sz="2000" dirty="0" smtClean="0">
                <a:latin typeface="Times New Roman" panose="02020603050405020304" pitchFamily="18" charset="0"/>
                <a:ea typeface="Calibri" panose="020F0502020204030204" pitchFamily="34" charset="0"/>
              </a:rPr>
              <a:t>системы с ИК сигналом </a:t>
            </a:r>
            <a:endParaRPr lang="ru-RU" sz="2000" dirty="0"/>
          </a:p>
        </p:txBody>
      </p:sp>
    </p:spTree>
    <p:extLst>
      <p:ext uri="{BB962C8B-B14F-4D97-AF65-F5344CB8AC3E}">
        <p14:creationId xmlns:p14="http://schemas.microsoft.com/office/powerpoint/2010/main" val="3410776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Излучатель</a:t>
            </a: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39492" y="6487603"/>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12</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2" name="TextBox 11"/>
          <p:cNvSpPr txBox="1"/>
          <p:nvPr/>
        </p:nvSpPr>
        <p:spPr>
          <a:xfrm>
            <a:off x="11037573"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386697" y="5185611"/>
            <a:ext cx="2538663"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Монтажная </a:t>
            </a:r>
            <a:r>
              <a:rPr lang="ru-RU" sz="2000" dirty="0" smtClean="0">
                <a:latin typeface="Times New Roman" panose="02020603050405020304" pitchFamily="18" charset="0"/>
                <a:ea typeface="Calibri" panose="020F0502020204030204" pitchFamily="34" charset="0"/>
              </a:rPr>
              <a:t>схема излучателя</a:t>
            </a:r>
            <a:endParaRPr lang="ru-RU" sz="20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780" y="1615891"/>
            <a:ext cx="2676016" cy="4757361"/>
          </a:xfrm>
          <a:prstGeom prst="rect">
            <a:avLst/>
          </a:prstGeom>
        </p:spPr>
      </p:pic>
      <p:sp>
        <p:nvSpPr>
          <p:cNvPr id="9" name="TextBox 8"/>
          <p:cNvSpPr txBox="1"/>
          <p:nvPr/>
        </p:nvSpPr>
        <p:spPr>
          <a:xfrm>
            <a:off x="4010802" y="5693442"/>
            <a:ext cx="2939972" cy="400110"/>
          </a:xfrm>
          <a:prstGeom prst="rect">
            <a:avLst/>
          </a:prstGeom>
          <a:noFill/>
        </p:spPr>
        <p:txBody>
          <a:bodyPr wrap="none" rtlCol="0">
            <a:spAutoFit/>
          </a:bodyPr>
          <a:lstStyle/>
          <a:p>
            <a:r>
              <a:rPr lang="ru-RU" sz="2000" dirty="0" smtClean="0">
                <a:latin typeface="Times New Roman" panose="02020603050405020304" pitchFamily="18" charset="0"/>
                <a:cs typeface="Times New Roman" panose="02020603050405020304" pitchFamily="18" charset="0"/>
              </a:rPr>
              <a:t>Внешний вид излучателя</a:t>
            </a:r>
            <a:endParaRPr lang="ru-RU" sz="2000" dirty="0">
              <a:latin typeface="Times New Roman" panose="02020603050405020304" pitchFamily="18" charset="0"/>
              <a:cs typeface="Times New Roman" panose="02020603050405020304" pitchFamily="18" charset="0"/>
            </a:endParaRPr>
          </a:p>
        </p:txBody>
      </p:sp>
      <p:pic>
        <p:nvPicPr>
          <p:cNvPr id="14" name="Рисунок 13"/>
          <p:cNvPicPr/>
          <p:nvPr/>
        </p:nvPicPr>
        <p:blipFill>
          <a:blip r:embed="rId4" cstate="print"/>
          <a:stretch>
            <a:fillRect/>
          </a:stretch>
        </p:blipFill>
        <p:spPr>
          <a:xfrm>
            <a:off x="8168194" y="835959"/>
            <a:ext cx="3227001" cy="5257593"/>
          </a:xfrm>
          <a:prstGeom prst="rect">
            <a:avLst/>
          </a:prstGeom>
        </p:spPr>
      </p:pic>
      <p:sp>
        <p:nvSpPr>
          <p:cNvPr id="10" name="Прямоугольник 9"/>
          <p:cNvSpPr/>
          <p:nvPr/>
        </p:nvSpPr>
        <p:spPr>
          <a:xfrm>
            <a:off x="7943638" y="5893497"/>
            <a:ext cx="3676111"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Диаграмма последовательности излучателя</a:t>
            </a:r>
            <a:endParaRPr lang="ru-RU" sz="2000" dirty="0"/>
          </a:p>
        </p:txBody>
      </p:sp>
      <p:pic>
        <p:nvPicPr>
          <p:cNvPr id="5" name="Рисунок 4"/>
          <p:cNvPicPr>
            <a:picLocks noChangeAspect="1"/>
          </p:cNvPicPr>
          <p:nvPr/>
        </p:nvPicPr>
        <p:blipFill>
          <a:blip r:embed="rId5"/>
          <a:stretch>
            <a:fillRect/>
          </a:stretch>
        </p:blipFill>
        <p:spPr>
          <a:xfrm>
            <a:off x="357581" y="1888918"/>
            <a:ext cx="3062909" cy="3296693"/>
          </a:xfrm>
          <a:prstGeom prst="rect">
            <a:avLst/>
          </a:prstGeom>
        </p:spPr>
      </p:pic>
    </p:spTree>
    <p:extLst>
      <p:ext uri="{BB962C8B-B14F-4D97-AF65-F5344CB8AC3E}">
        <p14:creationId xmlns:p14="http://schemas.microsoft.com/office/powerpoint/2010/main" val="1257550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Приёмник</a:t>
            </a: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39492" y="6487603"/>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13</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2" name="TextBox 11"/>
          <p:cNvSpPr txBox="1"/>
          <p:nvPr/>
        </p:nvSpPr>
        <p:spPr>
          <a:xfrm>
            <a:off x="11037573" y="139302"/>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
        <p:nvSpPr>
          <p:cNvPr id="16" name="Прямоугольник 15"/>
          <p:cNvSpPr/>
          <p:nvPr/>
        </p:nvSpPr>
        <p:spPr>
          <a:xfrm>
            <a:off x="527106" y="5354986"/>
            <a:ext cx="2747765"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Монтажная </a:t>
            </a:r>
            <a:r>
              <a:rPr lang="ru-RU" sz="2000" dirty="0" smtClean="0">
                <a:latin typeface="Times New Roman" panose="02020603050405020304" pitchFamily="18" charset="0"/>
                <a:ea typeface="Calibri" panose="020F0502020204030204" pitchFamily="34" charset="0"/>
              </a:rPr>
              <a:t>схема приёмника</a:t>
            </a:r>
            <a:endParaRPr lang="ru-RU" sz="2000" dirty="0"/>
          </a:p>
        </p:txBody>
      </p:sp>
      <p:pic>
        <p:nvPicPr>
          <p:cNvPr id="18" name="Рисунок 17"/>
          <p:cNvPicPr/>
          <p:nvPr/>
        </p:nvPicPr>
        <p:blipFill>
          <a:blip r:embed="rId3" cstate="print"/>
          <a:stretch>
            <a:fillRect/>
          </a:stretch>
        </p:blipFill>
        <p:spPr>
          <a:xfrm>
            <a:off x="320674" y="1994417"/>
            <a:ext cx="3160630" cy="3255069"/>
          </a:xfrm>
          <a:prstGeom prst="rect">
            <a:avLst/>
          </a:prstGeom>
        </p:spPr>
      </p:pic>
      <p:sp>
        <p:nvSpPr>
          <p:cNvPr id="13" name="TextBox 12"/>
          <p:cNvSpPr txBox="1"/>
          <p:nvPr/>
        </p:nvSpPr>
        <p:spPr>
          <a:xfrm>
            <a:off x="4272811" y="5508874"/>
            <a:ext cx="2926699" cy="400110"/>
          </a:xfrm>
          <a:prstGeom prst="rect">
            <a:avLst/>
          </a:prstGeom>
          <a:noFill/>
        </p:spPr>
        <p:txBody>
          <a:bodyPr wrap="none" rtlCol="0">
            <a:spAutoFit/>
          </a:bodyPr>
          <a:lstStyle/>
          <a:p>
            <a:r>
              <a:rPr lang="ru-RU" sz="2000" dirty="0" smtClean="0">
                <a:latin typeface="Times New Roman" panose="02020603050405020304" pitchFamily="18" charset="0"/>
                <a:cs typeface="Times New Roman" panose="02020603050405020304" pitchFamily="18" charset="0"/>
              </a:rPr>
              <a:t>Внешний вид приёмника</a:t>
            </a:r>
            <a:endParaRPr lang="ru-RU" sz="2000" dirty="0">
              <a:latin typeface="Times New Roman" panose="02020603050405020304" pitchFamily="18" charset="0"/>
              <a:cs typeface="Times New Roman" panose="02020603050405020304" pitchFamily="18" charset="0"/>
            </a:endParaRPr>
          </a:p>
        </p:txBody>
      </p:sp>
      <p:pic>
        <p:nvPicPr>
          <p:cNvPr id="14" name="Рисунок 13"/>
          <p:cNvPicPr/>
          <p:nvPr/>
        </p:nvPicPr>
        <p:blipFill>
          <a:blip r:embed="rId4" cstate="print"/>
          <a:stretch>
            <a:fillRect/>
          </a:stretch>
        </p:blipFill>
        <p:spPr>
          <a:xfrm>
            <a:off x="8066778" y="586381"/>
            <a:ext cx="3459475" cy="5802387"/>
          </a:xfrm>
          <a:prstGeom prst="rect">
            <a:avLst/>
          </a:prstGeom>
        </p:spPr>
      </p:pic>
      <p:sp>
        <p:nvSpPr>
          <p:cNvPr id="5" name="Прямоугольник 4"/>
          <p:cNvSpPr/>
          <p:nvPr/>
        </p:nvSpPr>
        <p:spPr>
          <a:xfrm>
            <a:off x="7913596" y="6243903"/>
            <a:ext cx="3765838" cy="677108"/>
          </a:xfrm>
          <a:prstGeom prst="rect">
            <a:avLst/>
          </a:prstGeom>
        </p:spPr>
        <p:txBody>
          <a:bodyPr wrap="square">
            <a:spAutoFit/>
          </a:bodyPr>
          <a:lstStyle/>
          <a:p>
            <a:pPr algn="ctr"/>
            <a:r>
              <a:rPr lang="ru-RU" dirty="0">
                <a:latin typeface="Times New Roman" panose="02020603050405020304" pitchFamily="18" charset="0"/>
                <a:ea typeface="Calibri" panose="020F0502020204030204" pitchFamily="34" charset="0"/>
              </a:rPr>
              <a:t>Диаграмма </a:t>
            </a:r>
            <a:r>
              <a:rPr lang="ru-RU" sz="2000" dirty="0">
                <a:latin typeface="Times New Roman" panose="02020603050405020304" pitchFamily="18" charset="0"/>
                <a:ea typeface="Calibri" panose="020F0502020204030204" pitchFamily="34" charset="0"/>
              </a:rPr>
              <a:t>последовательности</a:t>
            </a:r>
            <a:r>
              <a:rPr lang="ru-RU" dirty="0">
                <a:latin typeface="Times New Roman" panose="02020603050405020304" pitchFamily="18" charset="0"/>
                <a:ea typeface="Calibri" panose="020F0502020204030204" pitchFamily="34" charset="0"/>
              </a:rPr>
              <a:t> приёмника</a:t>
            </a:r>
            <a:endParaRPr lang="ru-RU" dirty="0"/>
          </a:p>
        </p:txBody>
      </p:sp>
      <p:grpSp>
        <p:nvGrpSpPr>
          <p:cNvPr id="9" name="Группа 8"/>
          <p:cNvGrpSpPr/>
          <p:nvPr/>
        </p:nvGrpSpPr>
        <p:grpSpPr>
          <a:xfrm>
            <a:off x="4334765" y="1749616"/>
            <a:ext cx="2802792" cy="3737057"/>
            <a:chOff x="4334765" y="1749616"/>
            <a:chExt cx="2802792" cy="3737057"/>
          </a:xfrm>
        </p:grpSpPr>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765" y="1749616"/>
              <a:ext cx="2802792" cy="3737057"/>
            </a:xfrm>
            <a:prstGeom prst="rect">
              <a:avLst/>
            </a:prstGeom>
          </p:spPr>
        </p:pic>
        <p:sp>
          <p:nvSpPr>
            <p:cNvPr id="8" name="Прямоугольник 7"/>
            <p:cNvSpPr/>
            <p:nvPr/>
          </p:nvSpPr>
          <p:spPr>
            <a:xfrm>
              <a:off x="6250519" y="5168180"/>
              <a:ext cx="887038" cy="219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011782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Сервер</a:t>
            </a: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5983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14</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65872" y="139302"/>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5" name="Рисунок 14"/>
          <p:cNvPicPr/>
          <p:nvPr/>
        </p:nvPicPr>
        <p:blipFill>
          <a:blip r:embed="rId3" cstate="print"/>
          <a:stretch>
            <a:fillRect/>
          </a:stretch>
        </p:blipFill>
        <p:spPr>
          <a:xfrm>
            <a:off x="1814305" y="4948825"/>
            <a:ext cx="1838835" cy="1287311"/>
          </a:xfrm>
          <a:prstGeom prst="rect">
            <a:avLst/>
          </a:prstGeom>
        </p:spPr>
      </p:pic>
      <p:pic>
        <p:nvPicPr>
          <p:cNvPr id="18" name="Рисунок 17"/>
          <p:cNvPicPr/>
          <p:nvPr/>
        </p:nvPicPr>
        <p:blipFill>
          <a:blip r:embed="rId4" cstate="print"/>
          <a:stretch>
            <a:fillRect/>
          </a:stretch>
        </p:blipFill>
        <p:spPr>
          <a:xfrm>
            <a:off x="192140" y="1888918"/>
            <a:ext cx="2274305" cy="2033337"/>
          </a:xfrm>
          <a:prstGeom prst="rect">
            <a:avLst/>
          </a:prstGeom>
        </p:spPr>
      </p:pic>
      <p:pic>
        <p:nvPicPr>
          <p:cNvPr id="19" name="Рисунок 18" descr="G:\Ucheba\Nauchnay\web-интерфейс.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4881" y="2105649"/>
            <a:ext cx="3873144" cy="2129697"/>
          </a:xfrm>
          <a:prstGeom prst="rect">
            <a:avLst/>
          </a:prstGeom>
          <a:noFill/>
          <a:ln>
            <a:noFill/>
          </a:ln>
        </p:spPr>
      </p:pic>
      <p:sp>
        <p:nvSpPr>
          <p:cNvPr id="5" name="Прямоугольник 4"/>
          <p:cNvSpPr/>
          <p:nvPr/>
        </p:nvSpPr>
        <p:spPr>
          <a:xfrm>
            <a:off x="1180925" y="6247043"/>
            <a:ext cx="3105594" cy="400110"/>
          </a:xfrm>
          <a:prstGeom prst="rect">
            <a:avLst/>
          </a:prstGeom>
        </p:spPr>
        <p:txBody>
          <a:bodyPr wrap="none">
            <a:spAutoFit/>
          </a:bodyPr>
          <a:lstStyle/>
          <a:p>
            <a:r>
              <a:rPr lang="ru-RU" sz="2000" dirty="0">
                <a:latin typeface="Times New Roman" panose="02020603050405020304" pitchFamily="18" charset="0"/>
                <a:ea typeface="Calibri" panose="020F0502020204030204" pitchFamily="34" charset="0"/>
              </a:rPr>
              <a:t>Интерфейс ввода </a:t>
            </a:r>
            <a:r>
              <a:rPr lang="ru-RU" sz="2000" dirty="0" err="1">
                <a:latin typeface="Times New Roman" panose="02020603050405020304" pitchFamily="18" charset="0"/>
                <a:ea typeface="Calibri" panose="020F0502020204030204" pitchFamily="34" charset="0"/>
              </a:rPr>
              <a:t>пресетов</a:t>
            </a:r>
            <a:endParaRPr lang="ru-RU" sz="2000" dirty="0"/>
          </a:p>
        </p:txBody>
      </p:sp>
      <p:sp>
        <p:nvSpPr>
          <p:cNvPr id="6" name="Прямоугольник 5"/>
          <p:cNvSpPr/>
          <p:nvPr/>
        </p:nvSpPr>
        <p:spPr>
          <a:xfrm>
            <a:off x="-75139" y="3922255"/>
            <a:ext cx="2808862" cy="1015663"/>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Страница авторизации камеры видеонаблюдения</a:t>
            </a:r>
            <a:endParaRPr lang="ru-RU" sz="2000" dirty="0"/>
          </a:p>
        </p:txBody>
      </p:sp>
      <p:sp>
        <p:nvSpPr>
          <p:cNvPr id="9" name="Прямоугольник 8"/>
          <p:cNvSpPr/>
          <p:nvPr/>
        </p:nvSpPr>
        <p:spPr>
          <a:xfrm>
            <a:off x="2307586" y="4299927"/>
            <a:ext cx="4947734"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Веб-интерфейс управления камерой видеонаблюдения</a:t>
            </a:r>
            <a:endParaRPr lang="ru-RU" sz="2000" dirty="0"/>
          </a:p>
        </p:txBody>
      </p:sp>
      <p:pic>
        <p:nvPicPr>
          <p:cNvPr id="13" name="Рисунок 12"/>
          <p:cNvPicPr/>
          <p:nvPr/>
        </p:nvPicPr>
        <p:blipFill>
          <a:blip r:embed="rId6" cstate="print"/>
          <a:stretch>
            <a:fillRect/>
          </a:stretch>
        </p:blipFill>
        <p:spPr>
          <a:xfrm>
            <a:off x="7366478" y="616381"/>
            <a:ext cx="2920522" cy="5906494"/>
          </a:xfrm>
          <a:prstGeom prst="rect">
            <a:avLst/>
          </a:prstGeom>
        </p:spPr>
      </p:pic>
      <p:sp>
        <p:nvSpPr>
          <p:cNvPr id="3" name="Прямоугольник 2"/>
          <p:cNvSpPr/>
          <p:nvPr/>
        </p:nvSpPr>
        <p:spPr>
          <a:xfrm>
            <a:off x="6821528" y="6447098"/>
            <a:ext cx="4133889"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rPr>
              <a:t>Диаграмма последовательности сервера</a:t>
            </a:r>
            <a:endParaRPr lang="ru-RU" dirty="0"/>
          </a:p>
        </p:txBody>
      </p:sp>
    </p:spTree>
    <p:extLst>
      <p:ext uri="{BB962C8B-B14F-4D97-AF65-F5344CB8AC3E}">
        <p14:creationId xmlns:p14="http://schemas.microsoft.com/office/powerpoint/2010/main" val="3059536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Тестирование </a:t>
            </a:r>
            <a:r>
              <a:rPr lang="ru-RU" dirty="0">
                <a:latin typeface="Times New Roman" panose="02020603050405020304" pitchFamily="18" charset="0"/>
                <a:cs typeface="Times New Roman" panose="02020603050405020304" pitchFamily="18" charset="0"/>
              </a:rPr>
              <a:t>программно-аппаратного модуля</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15</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45532" y="139302"/>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9" name="Рисунок 8"/>
          <p:cNvPicPr/>
          <p:nvPr/>
        </p:nvPicPr>
        <p:blipFill>
          <a:blip r:embed="rId3" cstate="print">
            <a:extLst>
              <a:ext uri="{28A0092B-C50C-407E-A947-70E740481C1C}">
                <a14:useLocalDpi xmlns:a14="http://schemas.microsoft.com/office/drawing/2010/main" val="0"/>
              </a:ext>
            </a:extLst>
          </a:blip>
          <a:stretch>
            <a:fillRect/>
          </a:stretch>
        </p:blipFill>
        <p:spPr>
          <a:xfrm>
            <a:off x="1876925" y="1888918"/>
            <a:ext cx="8554453" cy="4215289"/>
          </a:xfrm>
          <a:prstGeom prst="rect">
            <a:avLst/>
          </a:prstGeom>
        </p:spPr>
      </p:pic>
      <p:sp>
        <p:nvSpPr>
          <p:cNvPr id="3" name="Прямоугольник 2"/>
          <p:cNvSpPr/>
          <p:nvPr/>
        </p:nvSpPr>
        <p:spPr>
          <a:xfrm>
            <a:off x="4583080" y="6104207"/>
            <a:ext cx="3142142"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Эксперимент в помещении</a:t>
            </a:r>
            <a:endParaRPr lang="ru-RU" sz="2000" dirty="0"/>
          </a:p>
        </p:txBody>
      </p:sp>
    </p:spTree>
    <p:extLst>
      <p:ext uri="{BB962C8B-B14F-4D97-AF65-F5344CB8AC3E}">
        <p14:creationId xmlns:p14="http://schemas.microsoft.com/office/powerpoint/2010/main" val="414714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Тестирование </a:t>
            </a:r>
            <a:r>
              <a:rPr lang="ru-RU" dirty="0">
                <a:latin typeface="Times New Roman" panose="02020603050405020304" pitchFamily="18" charset="0"/>
                <a:cs typeface="Times New Roman" panose="02020603050405020304" pitchFamily="18" charset="0"/>
              </a:rPr>
              <a:t>программно-аппаратного модуля</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16</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45532"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0" name="Рисунок 9"/>
          <p:cNvPicPr/>
          <p:nvPr/>
        </p:nvPicPr>
        <p:blipFill>
          <a:blip r:embed="rId3" cstate="print">
            <a:extLst>
              <a:ext uri="{28A0092B-C50C-407E-A947-70E740481C1C}">
                <a14:useLocalDpi xmlns:a14="http://schemas.microsoft.com/office/drawing/2010/main" val="0"/>
              </a:ext>
            </a:extLst>
          </a:blip>
          <a:stretch>
            <a:fillRect/>
          </a:stretch>
        </p:blipFill>
        <p:spPr>
          <a:xfrm>
            <a:off x="2167688" y="1802890"/>
            <a:ext cx="7856621" cy="4569669"/>
          </a:xfrm>
          <a:prstGeom prst="rect">
            <a:avLst/>
          </a:prstGeom>
        </p:spPr>
      </p:pic>
      <p:sp>
        <p:nvSpPr>
          <p:cNvPr id="3" name="Прямоугольник 2"/>
          <p:cNvSpPr/>
          <p:nvPr/>
        </p:nvSpPr>
        <p:spPr>
          <a:xfrm>
            <a:off x="4145816" y="6269620"/>
            <a:ext cx="3900363"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Эксперимент в уличных условиях</a:t>
            </a:r>
            <a:endParaRPr lang="ru-RU" sz="2000" dirty="0"/>
          </a:p>
        </p:txBody>
      </p:sp>
    </p:spTree>
    <p:extLst>
      <p:ext uri="{BB962C8B-B14F-4D97-AF65-F5344CB8AC3E}">
        <p14:creationId xmlns:p14="http://schemas.microsoft.com/office/powerpoint/2010/main" val="3354270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Тестирование </a:t>
            </a:r>
            <a:r>
              <a:rPr lang="ru-RU" dirty="0">
                <a:latin typeface="Times New Roman" panose="02020603050405020304" pitchFamily="18" charset="0"/>
                <a:cs typeface="Times New Roman" panose="02020603050405020304" pitchFamily="18" charset="0"/>
              </a:rPr>
              <a:t>программно-аппаратного модуля</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17</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37573"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9" name="Рисунок 8"/>
          <p:cNvPicPr/>
          <p:nvPr/>
        </p:nvPicPr>
        <p:blipFill>
          <a:blip r:embed="rId3" cstate="print"/>
          <a:stretch>
            <a:fillRect/>
          </a:stretch>
        </p:blipFill>
        <p:spPr>
          <a:xfrm>
            <a:off x="581191" y="1888918"/>
            <a:ext cx="5360035" cy="2376805"/>
          </a:xfrm>
          <a:prstGeom prst="rect">
            <a:avLst/>
          </a:prstGeom>
        </p:spPr>
      </p:pic>
      <p:pic>
        <p:nvPicPr>
          <p:cNvPr id="11" name="Рисунок 10"/>
          <p:cNvPicPr/>
          <p:nvPr/>
        </p:nvPicPr>
        <p:blipFill>
          <a:blip r:embed="rId4" cstate="print">
            <a:extLst>
              <a:ext uri="{28A0092B-C50C-407E-A947-70E740481C1C}">
                <a14:useLocalDpi xmlns:a14="http://schemas.microsoft.com/office/drawing/2010/main" val="0"/>
              </a:ext>
            </a:extLst>
          </a:blip>
          <a:stretch>
            <a:fillRect/>
          </a:stretch>
        </p:blipFill>
        <p:spPr>
          <a:xfrm>
            <a:off x="5113919" y="4312487"/>
            <a:ext cx="6496888" cy="2186160"/>
          </a:xfrm>
          <a:prstGeom prst="rect">
            <a:avLst/>
          </a:prstGeom>
        </p:spPr>
      </p:pic>
      <p:sp>
        <p:nvSpPr>
          <p:cNvPr id="5" name="Прямоугольник 4"/>
          <p:cNvSpPr/>
          <p:nvPr/>
        </p:nvSpPr>
        <p:spPr>
          <a:xfrm>
            <a:off x="1265803" y="4115272"/>
            <a:ext cx="3990809"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rPr>
              <a:t>Схема преломления лучей в трубке с плоско-выпуклой линзой</a:t>
            </a:r>
            <a:endParaRPr lang="ru-RU" sz="2000" dirty="0"/>
          </a:p>
        </p:txBody>
      </p:sp>
      <p:sp>
        <p:nvSpPr>
          <p:cNvPr id="3" name="Прямоугольник 2"/>
          <p:cNvSpPr/>
          <p:nvPr/>
        </p:nvSpPr>
        <p:spPr>
          <a:xfrm>
            <a:off x="5336823" y="6278214"/>
            <a:ext cx="6051080"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Эксперимент в уличных условиях с линзой и трубкой</a:t>
            </a:r>
            <a:endParaRPr lang="ru-RU" sz="2000" dirty="0"/>
          </a:p>
        </p:txBody>
      </p:sp>
    </p:spTree>
    <p:extLst>
      <p:ext uri="{BB962C8B-B14F-4D97-AF65-F5344CB8AC3E}">
        <p14:creationId xmlns:p14="http://schemas.microsoft.com/office/powerpoint/2010/main" val="17250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Тестирование </a:t>
            </a:r>
            <a:r>
              <a:rPr lang="ru-RU" dirty="0">
                <a:latin typeface="Times New Roman" panose="02020603050405020304" pitchFamily="18" charset="0"/>
                <a:cs typeface="Times New Roman" panose="02020603050405020304" pitchFamily="18" charset="0"/>
              </a:rPr>
              <a:t>программно-аппаратного модуля</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18</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28407"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4448078" y="5265252"/>
            <a:ext cx="3295839"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Эксперимент </a:t>
            </a:r>
            <a:r>
              <a:rPr lang="ru-RU" sz="2000" dirty="0">
                <a:latin typeface="Times New Roman" panose="02020603050405020304" pitchFamily="18" charset="0"/>
                <a:ea typeface="Calibri" panose="020F0502020204030204" pitchFamily="34" charset="0"/>
              </a:rPr>
              <a:t>с автомобилем</a:t>
            </a:r>
            <a:endParaRPr lang="ru-RU" sz="2000" dirty="0"/>
          </a:p>
        </p:txBody>
      </p:sp>
      <p:pic>
        <p:nvPicPr>
          <p:cNvPr id="9" name="Рисунок 8"/>
          <p:cNvPicPr/>
          <p:nvPr/>
        </p:nvPicPr>
        <p:blipFill>
          <a:blip r:embed="rId3" cstate="print"/>
          <a:stretch>
            <a:fillRect/>
          </a:stretch>
        </p:blipFill>
        <p:spPr>
          <a:xfrm>
            <a:off x="590356" y="2303748"/>
            <a:ext cx="11011285" cy="2934212"/>
          </a:xfrm>
          <a:prstGeom prst="rect">
            <a:avLst/>
          </a:prstGeom>
        </p:spPr>
      </p:pic>
    </p:spTree>
    <p:extLst>
      <p:ext uri="{BB962C8B-B14F-4D97-AF65-F5344CB8AC3E}">
        <p14:creationId xmlns:p14="http://schemas.microsoft.com/office/powerpoint/2010/main" val="2117847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Тестирование </a:t>
            </a:r>
            <a:r>
              <a:rPr lang="ru-RU" dirty="0">
                <a:latin typeface="Times New Roman" panose="02020603050405020304" pitchFamily="18" charset="0"/>
                <a:cs typeface="Times New Roman" panose="02020603050405020304" pitchFamily="18" charset="0"/>
              </a:rPr>
              <a:t>программно-аппаратного модуля</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19</a:t>
            </a:fld>
            <a:endParaRPr lang="en-US" sz="2800" dirty="0">
              <a:latin typeface="Times New Roman" panose="02020603050405020304" pitchFamily="18" charset="0"/>
              <a:cs typeface="Times New Roman" panose="02020603050405020304" pitchFamily="18" charset="0"/>
            </a:endParaRPr>
          </a:p>
        </p:txBody>
      </p:sp>
      <p:sp>
        <p:nvSpPr>
          <p:cNvPr id="7" name="AutoShape 6" descr="Загрузите Visual Studio 2019 и протестируйте новые функции уже сегодня -  gadgetshelp,com"/>
          <p:cNvSpPr>
            <a:spLocks noChangeAspect="1" noChangeArrowheads="1"/>
          </p:cNvSpPr>
          <p:nvPr/>
        </p:nvSpPr>
        <p:spPr bwMode="auto">
          <a:xfrm>
            <a:off x="223987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Прямоугольник 1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7" name="TextBox 16"/>
          <p:cNvSpPr txBox="1"/>
          <p:nvPr/>
        </p:nvSpPr>
        <p:spPr>
          <a:xfrm>
            <a:off x="11092512"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4098208" y="6292820"/>
            <a:ext cx="3995581"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Эксперимент в реальных условиях</a:t>
            </a:r>
            <a:endParaRPr lang="ru-RU" sz="2000" dirty="0"/>
          </a:p>
        </p:txBody>
      </p:sp>
      <p:pic>
        <p:nvPicPr>
          <p:cNvPr id="10" name="Рисунок 9"/>
          <p:cNvPicPr/>
          <p:nvPr/>
        </p:nvPicPr>
        <p:blipFill>
          <a:blip r:embed="rId3" cstate="print"/>
          <a:stretch>
            <a:fillRect/>
          </a:stretch>
        </p:blipFill>
        <p:spPr>
          <a:xfrm>
            <a:off x="3835375" y="1792706"/>
            <a:ext cx="4815330" cy="4500114"/>
          </a:xfrm>
          <a:prstGeom prst="rect">
            <a:avLst/>
          </a:prstGeom>
        </p:spPr>
      </p:pic>
    </p:spTree>
    <p:extLst>
      <p:ext uri="{BB962C8B-B14F-4D97-AF65-F5344CB8AC3E}">
        <p14:creationId xmlns:p14="http://schemas.microsoft.com/office/powerpoint/2010/main" val="2884289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6130" y="914400"/>
            <a:ext cx="11029616" cy="536380"/>
          </a:xfrm>
        </p:spPr>
        <p:txBody>
          <a:bodyPr/>
          <a:lstStyle/>
          <a:p>
            <a:r>
              <a:rPr lang="ru-RU" dirty="0" smtClean="0">
                <a:latin typeface="Times New Roman" panose="02020603050405020304" pitchFamily="18" charset="0"/>
                <a:cs typeface="Times New Roman" panose="02020603050405020304" pitchFamily="18" charset="0"/>
              </a:rPr>
              <a:t>Основная цель и Актуальность работы</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p:txBody>
          <a:bodyPr>
            <a:normAutofit/>
          </a:bodyPr>
          <a:lstStyle/>
          <a:p>
            <a:r>
              <a:rPr lang="ru-RU" sz="2800" dirty="0" smtClean="0">
                <a:solidFill>
                  <a:schemeClr val="tx1"/>
                </a:solidFill>
                <a:latin typeface="Times New Roman" panose="02020603050405020304" pitchFamily="18" charset="0"/>
                <a:cs typeface="Times New Roman" panose="02020603050405020304" pitchFamily="18" charset="0"/>
              </a:rPr>
              <a:t>Основной целью разработки является </a:t>
            </a:r>
            <a:r>
              <a:rPr lang="ru-RU" sz="2800" dirty="0">
                <a:solidFill>
                  <a:schemeClr val="tx1"/>
                </a:solidFill>
                <a:latin typeface="Times New Roman" panose="02020603050405020304" pitchFamily="18" charset="0"/>
                <a:cs typeface="Times New Roman" panose="02020603050405020304" pitchFamily="18" charset="0"/>
              </a:rPr>
              <a:t>автоматизирование </a:t>
            </a:r>
            <a:r>
              <a:rPr lang="ru-RU" sz="2800" dirty="0" smtClean="0">
                <a:solidFill>
                  <a:schemeClr val="tx1"/>
                </a:solidFill>
                <a:latin typeface="Times New Roman" panose="02020603050405020304" pitchFamily="18" charset="0"/>
                <a:cs typeface="Times New Roman" panose="02020603050405020304" pitchFamily="18" charset="0"/>
              </a:rPr>
              <a:t>наведения </a:t>
            </a:r>
            <a:r>
              <a:rPr lang="ru-RU" sz="2800" dirty="0">
                <a:solidFill>
                  <a:schemeClr val="tx1"/>
                </a:solidFill>
                <a:latin typeface="Times New Roman" panose="02020603050405020304" pitchFamily="18" charset="0"/>
                <a:cs typeface="Times New Roman" panose="02020603050405020304" pitchFamily="18" charset="0"/>
              </a:rPr>
              <a:t>камеры видеонаблюдения на определённый припаркованный автомобиль</a:t>
            </a:r>
            <a:r>
              <a:rPr lang="ru-RU" sz="2800" dirty="0" smtClean="0">
                <a:solidFill>
                  <a:schemeClr val="tx1"/>
                </a:solidFill>
                <a:latin typeface="Times New Roman" panose="02020603050405020304" pitchFamily="18" charset="0"/>
                <a:cs typeface="Times New Roman" panose="02020603050405020304" pitchFamily="18" charset="0"/>
              </a:rPr>
              <a:t>.</a:t>
            </a:r>
          </a:p>
          <a:p>
            <a:r>
              <a:rPr lang="ru-RU" sz="2800" dirty="0" smtClean="0">
                <a:solidFill>
                  <a:schemeClr val="tx1"/>
                </a:solidFill>
                <a:latin typeface="Times New Roman" panose="02020603050405020304" pitchFamily="18" charset="0"/>
                <a:cs typeface="Times New Roman" panose="02020603050405020304" pitchFamily="18" charset="0"/>
              </a:rPr>
              <a:t>Актуальность разработки данного модуля определяется </a:t>
            </a:r>
            <a:r>
              <a:rPr lang="ru-RU" sz="2800" dirty="0">
                <a:solidFill>
                  <a:schemeClr val="tx1"/>
                </a:solidFill>
                <a:latin typeface="Times New Roman" panose="02020603050405020304" pitchFamily="18" charset="0"/>
                <a:cs typeface="Times New Roman" panose="02020603050405020304" pitchFamily="18" charset="0"/>
              </a:rPr>
              <a:t>в более удобном использовании камеры видеонаблюдения для обеспечения безопасности личного автотранспорта, благодаря автоматическому наведению на нужный объект</a:t>
            </a: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2</a:t>
            </a:fld>
            <a:endParaRPr lang="en-US" sz="28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6" name="TextBox 5"/>
          <p:cNvSpPr txBox="1"/>
          <p:nvPr/>
        </p:nvSpPr>
        <p:spPr>
          <a:xfrm>
            <a:off x="10974784"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674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Заключение</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451411" y="1847942"/>
            <a:ext cx="11328212" cy="4667157"/>
          </a:xfrm>
        </p:spPr>
        <p:txBody>
          <a:bodyPr>
            <a:normAutofit/>
          </a:bodyPr>
          <a:lstStyle/>
          <a:p>
            <a:pPr marL="0" indent="0">
              <a:buNone/>
            </a:pPr>
            <a:r>
              <a:rPr lang="ru-RU" sz="2800" dirty="0">
                <a:solidFill>
                  <a:schemeClr val="tx1"/>
                </a:solidFill>
                <a:latin typeface="Times New Roman" panose="02020603050405020304" pitchFamily="18" charset="0"/>
                <a:cs typeface="Times New Roman" panose="02020603050405020304" pitchFamily="18" charset="0"/>
              </a:rPr>
              <a:t>В ходе выполнения ВКР были выполнены </a:t>
            </a:r>
            <a:r>
              <a:rPr lang="ru-RU" sz="2800" dirty="0" smtClean="0">
                <a:solidFill>
                  <a:schemeClr val="tx1"/>
                </a:solidFill>
                <a:latin typeface="Times New Roman" panose="02020603050405020304" pitchFamily="18" charset="0"/>
                <a:cs typeface="Times New Roman" panose="02020603050405020304" pitchFamily="18" charset="0"/>
              </a:rPr>
              <a:t>основные </a:t>
            </a:r>
            <a:r>
              <a:rPr lang="ru-RU" sz="2800" dirty="0">
                <a:solidFill>
                  <a:schemeClr val="tx1"/>
                </a:solidFill>
                <a:latin typeface="Times New Roman" panose="02020603050405020304" pitchFamily="18" charset="0"/>
                <a:cs typeface="Times New Roman" panose="02020603050405020304" pitchFamily="18" charset="0"/>
              </a:rPr>
              <a:t>задачи:</a:t>
            </a:r>
          </a:p>
          <a:p>
            <a:pPr>
              <a:buClr>
                <a:schemeClr val="tx1"/>
              </a:buClr>
            </a:pPr>
            <a:r>
              <a:rPr lang="ru-RU" sz="2800" dirty="0" smtClean="0">
                <a:solidFill>
                  <a:schemeClr val="tx1"/>
                </a:solidFill>
                <a:latin typeface="Times New Roman" panose="02020603050405020304" pitchFamily="18" charset="0"/>
                <a:cs typeface="Times New Roman" panose="02020603050405020304" pitchFamily="18" charset="0"/>
              </a:rPr>
              <a:t>Проанализированы </a:t>
            </a:r>
            <a:r>
              <a:rPr lang="ru-RU" sz="2800" dirty="0">
                <a:solidFill>
                  <a:schemeClr val="tx1"/>
                </a:solidFill>
                <a:latin typeface="Times New Roman" panose="02020603050405020304" pitchFamily="18" charset="0"/>
                <a:cs typeface="Times New Roman" panose="02020603050405020304" pitchFamily="18" charset="0"/>
              </a:rPr>
              <a:t>возможные методы автоматического наведения камеры видеонаблюдения на </a:t>
            </a:r>
            <a:r>
              <a:rPr lang="ru-RU" sz="2800" dirty="0" smtClean="0">
                <a:solidFill>
                  <a:schemeClr val="tx1"/>
                </a:solidFill>
                <a:latin typeface="Times New Roman" panose="02020603050405020304" pitchFamily="18" charset="0"/>
                <a:cs typeface="Times New Roman" panose="02020603050405020304" pitchFamily="18" charset="0"/>
              </a:rPr>
              <a:t>припаркованный автомобиль</a:t>
            </a:r>
          </a:p>
          <a:p>
            <a:pPr>
              <a:buClr>
                <a:schemeClr val="tx1"/>
              </a:buClr>
            </a:pPr>
            <a:r>
              <a:rPr lang="ru-RU" sz="2800" dirty="0" smtClean="0">
                <a:solidFill>
                  <a:schemeClr val="tx1"/>
                </a:solidFill>
                <a:latin typeface="Times New Roman" panose="02020603050405020304" pitchFamily="18" charset="0"/>
                <a:cs typeface="Times New Roman" panose="02020603050405020304" pitchFamily="18" charset="0"/>
              </a:rPr>
              <a:t>Разработано </a:t>
            </a:r>
            <a:r>
              <a:rPr lang="ru-RU" sz="2800" dirty="0">
                <a:solidFill>
                  <a:schemeClr val="tx1"/>
                </a:solidFill>
                <a:latin typeface="Times New Roman" panose="02020603050405020304" pitchFamily="18" charset="0"/>
                <a:cs typeface="Times New Roman" panose="02020603050405020304" pitchFamily="18" charset="0"/>
              </a:rPr>
              <a:t>программно-аппаратное решение отслеживания припаркованного автомобиля для системы видеонаблюдения</a:t>
            </a:r>
          </a:p>
        </p:txBody>
      </p:sp>
      <p:sp>
        <p:nvSpPr>
          <p:cNvPr id="4" name="Номер слайда 3"/>
          <p:cNvSpPr>
            <a:spLocks noGrp="1"/>
          </p:cNvSpPr>
          <p:nvPr>
            <p:ph type="sldNum" sz="quarter" idx="12"/>
          </p:nvPr>
        </p:nvSpPr>
        <p:spPr>
          <a:xfrm>
            <a:off x="11084553"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20</a:t>
            </a:fld>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7" name="TextBox 6"/>
          <p:cNvSpPr txBox="1"/>
          <p:nvPr/>
        </p:nvSpPr>
        <p:spPr>
          <a:xfrm>
            <a:off x="11052603" y="132300"/>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98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a:xfrm>
            <a:off x="11139490" y="6492875"/>
            <a:ext cx="1052510"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21</a:t>
            </a:fld>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5532"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5" name="Прямоугольник 4"/>
          <p:cNvSpPr/>
          <p:nvPr/>
        </p:nvSpPr>
        <p:spPr>
          <a:xfrm>
            <a:off x="2774562" y="2944232"/>
            <a:ext cx="6953638" cy="923330"/>
          </a:xfrm>
          <a:prstGeom prst="rect">
            <a:avLst/>
          </a:prstGeom>
        </p:spPr>
        <p:txBody>
          <a:bodyPr wrap="square">
            <a:spAutoFit/>
          </a:bodyPr>
          <a:lstStyle/>
          <a:p>
            <a:r>
              <a:rPr lang="ru-RU" sz="5400" dirty="0" smtClean="0">
                <a:latin typeface="Times New Roman" panose="02020603050405020304" pitchFamily="18" charset="0"/>
                <a:cs typeface="Times New Roman" panose="02020603050405020304" pitchFamily="18" charset="0"/>
              </a:rPr>
              <a:t>Спасибо за внимание!</a:t>
            </a:r>
            <a:endParaRPr lang="ru-RU" sz="5400" dirty="0"/>
          </a:p>
        </p:txBody>
      </p:sp>
    </p:spTree>
    <p:extLst>
      <p:ext uri="{BB962C8B-B14F-4D97-AF65-F5344CB8AC3E}">
        <p14:creationId xmlns:p14="http://schemas.microsoft.com/office/powerpoint/2010/main" val="624543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6130" y="923544"/>
            <a:ext cx="11029616" cy="563812"/>
          </a:xfrm>
        </p:spPr>
        <p:txBody>
          <a:bodyPr/>
          <a:lstStyle/>
          <a:p>
            <a:r>
              <a:rPr lang="ru-RU" dirty="0" smtClean="0">
                <a:latin typeface="Times New Roman" panose="02020603050405020304" pitchFamily="18" charset="0"/>
                <a:cs typeface="Times New Roman" panose="02020603050405020304" pitchFamily="18" charset="0"/>
              </a:rPr>
              <a:t>Наблюдение за припаркованным автомобилем</a:t>
            </a: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3</a:t>
            </a:fld>
            <a:endParaRPr lang="en-US" sz="28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6" name="TextBox 5"/>
          <p:cNvSpPr txBox="1"/>
          <p:nvPr/>
        </p:nvSpPr>
        <p:spPr>
          <a:xfrm>
            <a:off x="10974784" y="139301"/>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7" name="Picture 2" descr="Видеонаблюдение на парков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853" y="2155296"/>
            <a:ext cx="7963100" cy="364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961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13570"/>
            <a:ext cx="11029616" cy="667085"/>
          </a:xfrm>
        </p:spPr>
        <p:txBody>
          <a:bodyPr/>
          <a:lstStyle/>
          <a:p>
            <a:r>
              <a:rPr lang="ru-RU" dirty="0" smtClean="0">
                <a:latin typeface="Times New Roman" panose="02020603050405020304" pitchFamily="18" charset="0"/>
                <a:cs typeface="Times New Roman" panose="02020603050405020304" pitchFamily="18" charset="0"/>
              </a:rPr>
              <a:t>Обзор </a:t>
            </a:r>
            <a:r>
              <a:rPr lang="ru-RU" dirty="0">
                <a:latin typeface="Times New Roman" panose="02020603050405020304" pitchFamily="18" charset="0"/>
                <a:cs typeface="Times New Roman" panose="02020603050405020304" pitchFamily="18" charset="0"/>
              </a:rPr>
              <a:t>систем детектирования автомобиля</a:t>
            </a:r>
          </a:p>
        </p:txBody>
      </p:sp>
      <p:sp>
        <p:nvSpPr>
          <p:cNvPr id="3" name="Объект 2"/>
          <p:cNvSpPr>
            <a:spLocks noGrp="1"/>
          </p:cNvSpPr>
          <p:nvPr>
            <p:ph idx="1"/>
          </p:nvPr>
        </p:nvSpPr>
        <p:spPr>
          <a:xfrm>
            <a:off x="418714" y="1847943"/>
            <a:ext cx="11192093" cy="4821798"/>
          </a:xfrm>
        </p:spPr>
        <p:txBody>
          <a:bodyPr/>
          <a:lstStyle/>
          <a:p>
            <a:pPr marL="0" indent="0">
              <a:buNone/>
            </a:pPr>
            <a:r>
              <a:rPr lang="ru-RU" sz="3200" dirty="0">
                <a:solidFill>
                  <a:schemeClr val="tx1"/>
                </a:solidFill>
                <a:latin typeface="Times New Roman" panose="02020603050405020304" pitchFamily="18" charset="0"/>
                <a:cs typeface="Times New Roman" panose="02020603050405020304" pitchFamily="18" charset="0"/>
              </a:rPr>
              <a:t>Системы детектирования автомобиля можно разделить на две основные группы</a:t>
            </a:r>
            <a:r>
              <a:rPr lang="ru-RU" sz="3200" dirty="0" smtClean="0">
                <a:solidFill>
                  <a:schemeClr val="tx1"/>
                </a:solidFill>
                <a:latin typeface="Times New Roman" panose="02020603050405020304" pitchFamily="18" charset="0"/>
                <a:cs typeface="Times New Roman" panose="02020603050405020304" pitchFamily="18" charset="0"/>
              </a:rPr>
              <a:t>:</a:t>
            </a:r>
            <a:endParaRPr lang="en-US" sz="3200" dirty="0" smtClean="0">
              <a:solidFill>
                <a:schemeClr val="tx1"/>
              </a:solidFill>
              <a:latin typeface="Times New Roman" panose="02020603050405020304" pitchFamily="18" charset="0"/>
              <a:cs typeface="Times New Roman" panose="02020603050405020304" pitchFamily="18" charset="0"/>
            </a:endParaRPr>
          </a:p>
          <a:p>
            <a:pPr>
              <a:buClrTx/>
            </a:pPr>
            <a:r>
              <a:rPr lang="ru-RU" sz="3200" dirty="0">
                <a:solidFill>
                  <a:schemeClr val="tx1"/>
                </a:solidFill>
                <a:latin typeface="Times New Roman" panose="02020603050405020304" pitchFamily="18" charset="0"/>
                <a:cs typeface="Times New Roman" panose="02020603050405020304" pitchFamily="18" charset="0"/>
              </a:rPr>
              <a:t>Системы с использованием ИК сигнала;</a:t>
            </a:r>
          </a:p>
          <a:p>
            <a:pPr>
              <a:buClrTx/>
            </a:pPr>
            <a:r>
              <a:rPr lang="ru-RU" sz="3200" dirty="0">
                <a:solidFill>
                  <a:schemeClr val="tx1"/>
                </a:solidFill>
                <a:latin typeface="Times New Roman" panose="02020603050405020304" pitchFamily="18" charset="0"/>
                <a:cs typeface="Times New Roman" panose="02020603050405020304" pitchFamily="18" charset="0"/>
              </a:rPr>
              <a:t>Системы с использованием компьютерного зрения.</a:t>
            </a:r>
          </a:p>
          <a:p>
            <a:pPr marL="0" indent="0">
              <a:buNone/>
            </a:pPr>
            <a:endParaRPr lang="ru-RU" dirty="0">
              <a:solidFill>
                <a:schemeClr val="tx1"/>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39492" y="6487178"/>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4</a:t>
            </a:fld>
            <a:endParaRPr lang="en-US" sz="28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8" name="TextBox 7"/>
          <p:cNvSpPr txBox="1"/>
          <p:nvPr/>
        </p:nvSpPr>
        <p:spPr>
          <a:xfrm>
            <a:off x="11037573" y="138505"/>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079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Прототип </a:t>
            </a:r>
            <a:r>
              <a:rPr lang="ru-RU" dirty="0">
                <a:latin typeface="Times New Roman" panose="02020603050405020304" pitchFamily="18" charset="0"/>
                <a:cs typeface="Times New Roman" panose="02020603050405020304" pitchFamily="18" charset="0"/>
              </a:rPr>
              <a:t>системы на основе ИК приёмника</a:t>
            </a:r>
          </a:p>
        </p:txBody>
      </p:sp>
      <p:sp>
        <p:nvSpPr>
          <p:cNvPr id="3" name="Объект 2"/>
          <p:cNvSpPr>
            <a:spLocks noGrp="1"/>
          </p:cNvSpPr>
          <p:nvPr>
            <p:ph idx="1"/>
          </p:nvPr>
        </p:nvSpPr>
        <p:spPr>
          <a:xfrm>
            <a:off x="5172617" y="1888918"/>
            <a:ext cx="2151728" cy="2163136"/>
          </a:xfrm>
        </p:spPr>
        <p:txBody>
          <a:bodyPr>
            <a:normAutofit fontScale="62500" lnSpcReduction="20000"/>
          </a:bodyPr>
          <a:lstStyle/>
          <a:p>
            <a:pPr marL="0" indent="0">
              <a:buNone/>
            </a:pPr>
            <a:r>
              <a:rPr lang="ru-RU" sz="2800" dirty="0" smtClean="0">
                <a:solidFill>
                  <a:schemeClr val="tx1"/>
                </a:solidFill>
                <a:latin typeface="Times New Roman" panose="02020603050405020304" pitchFamily="18" charset="0"/>
                <a:cs typeface="Times New Roman" panose="02020603050405020304" pitchFamily="18" charset="0"/>
              </a:rPr>
              <a:t>Состав системы:</a:t>
            </a:r>
            <a:endParaRPr lang="ru-RU" sz="2800" dirty="0">
              <a:solidFill>
                <a:schemeClr val="tx1"/>
              </a:solidFill>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
            </a:pPr>
            <a:r>
              <a:rPr lang="ru-RU" sz="2800" dirty="0" smtClean="0">
                <a:solidFill>
                  <a:schemeClr val="tx1"/>
                </a:solidFill>
                <a:latin typeface="Times New Roman" panose="02020603050405020304" pitchFamily="18" charset="0"/>
                <a:cs typeface="Times New Roman" panose="02020603050405020304" pitchFamily="18" charset="0"/>
              </a:rPr>
              <a:t>ИК излучатель;</a:t>
            </a:r>
          </a:p>
          <a:p>
            <a:pPr>
              <a:buClr>
                <a:schemeClr val="tx1"/>
              </a:buClr>
              <a:buFont typeface="Wingdings" panose="05000000000000000000" pitchFamily="2" charset="2"/>
              <a:buChar char="§"/>
            </a:pPr>
            <a:r>
              <a:rPr lang="ru-RU" sz="2800" dirty="0" smtClean="0">
                <a:solidFill>
                  <a:schemeClr val="tx1"/>
                </a:solidFill>
                <a:latin typeface="Times New Roman" panose="02020603050405020304" pitchFamily="18" charset="0"/>
                <a:cs typeface="Times New Roman" panose="02020603050405020304" pitchFamily="18" charset="0"/>
              </a:rPr>
              <a:t>ИК приёмник;</a:t>
            </a:r>
          </a:p>
          <a:p>
            <a:pPr>
              <a:buClr>
                <a:schemeClr val="tx1"/>
              </a:buClr>
              <a:buFont typeface="Wingdings" panose="05000000000000000000" pitchFamily="2" charset="2"/>
              <a:buChar char="§"/>
            </a:pPr>
            <a:r>
              <a:rPr lang="ru-RU" sz="2800" dirty="0" smtClean="0">
                <a:solidFill>
                  <a:schemeClr val="tx1"/>
                </a:solidFill>
                <a:latin typeface="Times New Roman" panose="02020603050405020304" pitchFamily="18" charset="0"/>
                <a:cs typeface="Times New Roman" panose="02020603050405020304" pitchFamily="18" charset="0"/>
              </a:rPr>
              <a:t>Сервопривод;</a:t>
            </a:r>
          </a:p>
          <a:p>
            <a:pPr>
              <a:buClr>
                <a:schemeClr val="tx1"/>
              </a:buClr>
              <a:buFont typeface="Wingdings" panose="05000000000000000000" pitchFamily="2" charset="2"/>
              <a:buChar char="§"/>
            </a:pPr>
            <a:r>
              <a:rPr lang="ru-RU" sz="2800" dirty="0" smtClean="0">
                <a:solidFill>
                  <a:schemeClr val="tx1"/>
                </a:solidFill>
                <a:latin typeface="Times New Roman" panose="02020603050405020304" pitchFamily="18" charset="0"/>
                <a:cs typeface="Times New Roman" panose="02020603050405020304" pitchFamily="18" charset="0"/>
              </a:rPr>
              <a:t>Лазер;</a:t>
            </a:r>
          </a:p>
          <a:p>
            <a:pPr>
              <a:buClr>
                <a:schemeClr val="tx1"/>
              </a:buClr>
              <a:buFont typeface="Wingdings" panose="05000000000000000000" pitchFamily="2" charset="2"/>
              <a:buChar char="§"/>
            </a:pPr>
            <a:r>
              <a:rPr lang="en-US" sz="2800" dirty="0" smtClean="0">
                <a:solidFill>
                  <a:schemeClr val="tx1"/>
                </a:solidFill>
                <a:latin typeface="Times New Roman" panose="02020603050405020304" pitchFamily="18" charset="0"/>
                <a:cs typeface="Times New Roman" panose="02020603050405020304" pitchFamily="18" charset="0"/>
              </a:rPr>
              <a:t>Arduino Nano.</a:t>
            </a:r>
            <a:endParaRPr lang="ru-RU" sz="2800" dirty="0" smtClean="0">
              <a:solidFill>
                <a:schemeClr val="tx1"/>
              </a:solidFill>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a:xfrm>
            <a:off x="11139492"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5</a:t>
            </a:fld>
            <a:endParaRPr lang="en-US" sz="2800"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0" name="TextBox 9"/>
          <p:cNvSpPr txBox="1"/>
          <p:nvPr/>
        </p:nvSpPr>
        <p:spPr>
          <a:xfrm>
            <a:off x="11045532" y="139302"/>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1" name="Рисунок 10"/>
          <p:cNvPicPr/>
          <p:nvPr/>
        </p:nvPicPr>
        <p:blipFill>
          <a:blip r:embed="rId3" cstate="print">
            <a:extLst>
              <a:ext uri="{28A0092B-C50C-407E-A947-70E740481C1C}">
                <a14:useLocalDpi xmlns:a14="http://schemas.microsoft.com/office/drawing/2010/main" val="0"/>
              </a:ext>
            </a:extLst>
          </a:blip>
          <a:stretch>
            <a:fillRect/>
          </a:stretch>
        </p:blipFill>
        <p:spPr>
          <a:xfrm>
            <a:off x="418714" y="1888919"/>
            <a:ext cx="4573910" cy="2639701"/>
          </a:xfrm>
          <a:prstGeom prst="rect">
            <a:avLst/>
          </a:prstGeom>
        </p:spPr>
      </p:pic>
      <p:sp>
        <p:nvSpPr>
          <p:cNvPr id="5" name="TextBox 4"/>
          <p:cNvSpPr txBox="1"/>
          <p:nvPr/>
        </p:nvSpPr>
        <p:spPr>
          <a:xfrm>
            <a:off x="1043675" y="4528620"/>
            <a:ext cx="3323987" cy="400110"/>
          </a:xfrm>
          <a:prstGeom prst="rect">
            <a:avLst/>
          </a:prstGeom>
          <a:noFill/>
        </p:spPr>
        <p:txBody>
          <a:bodyPr wrap="none" rtlCol="0">
            <a:spAutoFit/>
          </a:bodyPr>
          <a:lstStyle/>
          <a:p>
            <a:r>
              <a:rPr lang="ru-RU" sz="2000" dirty="0" smtClean="0">
                <a:latin typeface="Times New Roman" panose="02020603050405020304" pitchFamily="18" charset="0"/>
                <a:cs typeface="Times New Roman" panose="02020603050405020304" pitchFamily="18" charset="0"/>
              </a:rPr>
              <a:t>Монтажная схема прототипа</a:t>
            </a:r>
            <a:endParaRPr lang="ru-RU" sz="2000"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295" y="1888918"/>
            <a:ext cx="7360920" cy="4140518"/>
          </a:xfrm>
          <a:prstGeom prst="rect">
            <a:avLst/>
          </a:prstGeom>
        </p:spPr>
      </p:pic>
      <p:sp>
        <p:nvSpPr>
          <p:cNvPr id="12" name="TextBox 11"/>
          <p:cNvSpPr txBox="1"/>
          <p:nvPr/>
        </p:nvSpPr>
        <p:spPr>
          <a:xfrm>
            <a:off x="8046402" y="5922217"/>
            <a:ext cx="2862707" cy="400110"/>
          </a:xfrm>
          <a:prstGeom prst="rect">
            <a:avLst/>
          </a:prstGeom>
          <a:noFill/>
        </p:spPr>
        <p:txBody>
          <a:bodyPr wrap="none" rtlCol="0">
            <a:spAutoFit/>
          </a:bodyPr>
          <a:lstStyle/>
          <a:p>
            <a:r>
              <a:rPr lang="ru-RU" sz="2000" dirty="0" smtClean="0">
                <a:latin typeface="Times New Roman" panose="02020603050405020304" pitchFamily="18" charset="0"/>
                <a:cs typeface="Times New Roman" panose="02020603050405020304" pitchFamily="18" charset="0"/>
              </a:rPr>
              <a:t>Внешний вид прототипа</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665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smtClean="0">
                <a:latin typeface="Times New Roman" panose="02020603050405020304" pitchFamily="18" charset="0"/>
                <a:cs typeface="Times New Roman" panose="02020603050405020304" pitchFamily="18" charset="0"/>
              </a:rPr>
              <a:t>Система </a:t>
            </a:r>
            <a:r>
              <a:rPr lang="ru-RU" dirty="0">
                <a:latin typeface="Times New Roman" panose="02020603050405020304" pitchFamily="18" charset="0"/>
                <a:cs typeface="Times New Roman" panose="02020603050405020304" pitchFamily="18" charset="0"/>
              </a:rPr>
              <a:t>на основе компьютерного зрения</a:t>
            </a:r>
          </a:p>
        </p:txBody>
      </p:sp>
      <p:sp>
        <p:nvSpPr>
          <p:cNvPr id="4" name="Номер слайда 3"/>
          <p:cNvSpPr>
            <a:spLocks noGrp="1"/>
          </p:cNvSpPr>
          <p:nvPr>
            <p:ph type="sldNum" sz="quarter" idx="12"/>
          </p:nvPr>
        </p:nvSpPr>
        <p:spPr>
          <a:xfrm>
            <a:off x="11130327" y="6492875"/>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6</a:t>
            </a:fld>
            <a:endParaRPr lang="en-US" sz="2800"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0" name="TextBox 9"/>
          <p:cNvSpPr txBox="1"/>
          <p:nvPr/>
        </p:nvSpPr>
        <p:spPr>
          <a:xfrm>
            <a:off x="11037573" y="141687"/>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8" name="Picture 2" descr="https://intbrain.ru/images/netedu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036" y="1906963"/>
            <a:ext cx="8487925" cy="4295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75197" y="6207589"/>
            <a:ext cx="4441601" cy="400110"/>
          </a:xfrm>
          <a:prstGeom prst="rect">
            <a:avLst/>
          </a:prstGeom>
          <a:noFill/>
        </p:spPr>
        <p:txBody>
          <a:bodyPr wrap="none" rtlCol="0">
            <a:spAutoFit/>
          </a:bodyPr>
          <a:lstStyle/>
          <a:p>
            <a:r>
              <a:rPr lang="ru-RU" sz="2000" dirty="0" smtClean="0">
                <a:latin typeface="Times New Roman" panose="02020603050405020304" pitchFamily="18" charset="0"/>
                <a:cs typeface="Times New Roman" panose="02020603050405020304" pitchFamily="18" charset="0"/>
              </a:rPr>
              <a:t>Пример работы компьютерного зрения</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912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a:latin typeface="Times New Roman" panose="02020603050405020304" pitchFamily="18" charset="0"/>
                <a:cs typeface="Times New Roman" panose="02020603050405020304" pitchFamily="18" charset="0"/>
              </a:rPr>
              <a:t>Система на основе компьютерного зрения</a:t>
            </a:r>
          </a:p>
        </p:txBody>
      </p:sp>
      <p:sp>
        <p:nvSpPr>
          <p:cNvPr id="4" name="Номер слайда 3"/>
          <p:cNvSpPr>
            <a:spLocks noGrp="1"/>
          </p:cNvSpPr>
          <p:nvPr>
            <p:ph type="sldNum" sz="quarter" idx="12"/>
          </p:nvPr>
        </p:nvSpPr>
        <p:spPr>
          <a:xfrm>
            <a:off x="11084553" y="6391351"/>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7</a:t>
            </a:fld>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1" name="TextBox 10"/>
          <p:cNvSpPr txBox="1"/>
          <p:nvPr/>
        </p:nvSpPr>
        <p:spPr>
          <a:xfrm>
            <a:off x="11159832" y="138904"/>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2" name="Рисунок 11"/>
          <p:cNvPicPr/>
          <p:nvPr/>
        </p:nvPicPr>
        <p:blipFill>
          <a:blip r:embed="rId3" cstate="print">
            <a:extLst>
              <a:ext uri="{28A0092B-C50C-407E-A947-70E740481C1C}">
                <a14:useLocalDpi xmlns:a14="http://schemas.microsoft.com/office/drawing/2010/main" val="0"/>
              </a:ext>
            </a:extLst>
          </a:blip>
          <a:stretch>
            <a:fillRect/>
          </a:stretch>
        </p:blipFill>
        <p:spPr>
          <a:xfrm>
            <a:off x="1686424" y="1888918"/>
            <a:ext cx="8819147" cy="4133100"/>
          </a:xfrm>
          <a:prstGeom prst="rect">
            <a:avLst/>
          </a:prstGeom>
        </p:spPr>
      </p:pic>
      <p:sp>
        <p:nvSpPr>
          <p:cNvPr id="3" name="Прямоугольник 2"/>
          <p:cNvSpPr/>
          <p:nvPr/>
        </p:nvSpPr>
        <p:spPr>
          <a:xfrm>
            <a:off x="3306068" y="6022018"/>
            <a:ext cx="6122189" cy="400110"/>
          </a:xfrm>
          <a:prstGeom prst="rect">
            <a:avLst/>
          </a:prstGeom>
        </p:spPr>
        <p:txBody>
          <a:bodyPr wrap="none">
            <a:spAutoFit/>
          </a:bodyPr>
          <a:lstStyle/>
          <a:p>
            <a:r>
              <a:rPr lang="ru-RU" sz="2000" dirty="0" smtClean="0">
                <a:latin typeface="Times New Roman" panose="02020603050405020304" pitchFamily="18" charset="0"/>
                <a:ea typeface="Calibri" panose="020F0502020204030204" pitchFamily="34" charset="0"/>
              </a:rPr>
              <a:t>Структурная схема </a:t>
            </a:r>
            <a:r>
              <a:rPr lang="ru-RU" sz="2000" dirty="0">
                <a:latin typeface="Times New Roman" panose="02020603050405020304" pitchFamily="18" charset="0"/>
                <a:ea typeface="Calibri" panose="020F0502020204030204" pitchFamily="34" charset="0"/>
              </a:rPr>
              <a:t>системы с компьютерным зрением</a:t>
            </a:r>
            <a:endParaRPr lang="ru-RU" sz="2000" dirty="0"/>
          </a:p>
        </p:txBody>
      </p:sp>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145" y="3110117"/>
            <a:ext cx="765781" cy="943825"/>
          </a:xfrm>
          <a:prstGeom prst="rect">
            <a:avLst/>
          </a:prstGeom>
        </p:spPr>
      </p:pic>
    </p:spTree>
    <p:extLst>
      <p:ext uri="{BB962C8B-B14F-4D97-AF65-F5344CB8AC3E}">
        <p14:creationId xmlns:p14="http://schemas.microsoft.com/office/powerpoint/2010/main" val="4040345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a:latin typeface="Times New Roman" panose="02020603050405020304" pitchFamily="18" charset="0"/>
                <a:cs typeface="Times New Roman" panose="02020603050405020304" pitchFamily="18" charset="0"/>
              </a:rPr>
              <a:t>Система на основе компьютерного зрения</a:t>
            </a:r>
          </a:p>
        </p:txBody>
      </p:sp>
      <p:sp>
        <p:nvSpPr>
          <p:cNvPr id="4" name="Номер слайда 3"/>
          <p:cNvSpPr>
            <a:spLocks noGrp="1"/>
          </p:cNvSpPr>
          <p:nvPr>
            <p:ph type="sldNum" sz="quarter" idx="12"/>
          </p:nvPr>
        </p:nvSpPr>
        <p:spPr>
          <a:xfrm>
            <a:off x="11139492" y="6483249"/>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8</a:t>
            </a:fld>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1" name="TextBox 10"/>
          <p:cNvSpPr txBox="1"/>
          <p:nvPr/>
        </p:nvSpPr>
        <p:spPr>
          <a:xfrm>
            <a:off x="11037573" y="141444"/>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9" name="Рисунок 8"/>
          <p:cNvPicPr/>
          <p:nvPr/>
        </p:nvPicPr>
        <p:blipFill>
          <a:blip r:embed="rId3"/>
          <a:stretch>
            <a:fillRect/>
          </a:stretch>
        </p:blipFill>
        <p:spPr>
          <a:xfrm>
            <a:off x="162683" y="2221992"/>
            <a:ext cx="4043558" cy="3276461"/>
          </a:xfrm>
          <a:prstGeom prst="rect">
            <a:avLst/>
          </a:prstGeom>
        </p:spPr>
      </p:pic>
      <p:pic>
        <p:nvPicPr>
          <p:cNvPr id="13" name="Рисунок 12"/>
          <p:cNvPicPr/>
          <p:nvPr/>
        </p:nvPicPr>
        <p:blipFill>
          <a:blip r:embed="rId4"/>
          <a:stretch>
            <a:fillRect/>
          </a:stretch>
        </p:blipFill>
        <p:spPr>
          <a:xfrm>
            <a:off x="7538294" y="2442410"/>
            <a:ext cx="4379495" cy="3465095"/>
          </a:xfrm>
          <a:prstGeom prst="rect">
            <a:avLst/>
          </a:prstGeom>
        </p:spPr>
      </p:pic>
      <p:sp>
        <p:nvSpPr>
          <p:cNvPr id="14" name="TextBox 13"/>
          <p:cNvSpPr txBox="1"/>
          <p:nvPr/>
        </p:nvSpPr>
        <p:spPr>
          <a:xfrm>
            <a:off x="7419582" y="5866271"/>
            <a:ext cx="4616917" cy="400110"/>
          </a:xfrm>
          <a:prstGeom prst="rect">
            <a:avLst/>
          </a:prstGeom>
          <a:noFill/>
        </p:spPr>
        <p:txBody>
          <a:bodyPr wrap="square" rtlCol="0">
            <a:spAutoFit/>
          </a:bodyPr>
          <a:lstStyle/>
          <a:p>
            <a:pPr algn="ctr"/>
            <a:r>
              <a:rPr lang="ru-RU" sz="2000" dirty="0" smtClean="0">
                <a:latin typeface="Times New Roman" panose="02020603050405020304" pitchFamily="18" charset="0"/>
                <a:cs typeface="Times New Roman" panose="02020603050405020304" pitchFamily="18" charset="0"/>
              </a:rPr>
              <a:t> Выделение цветового диапазона</a:t>
            </a:r>
            <a:endParaRPr lang="ru-RU" sz="20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23997" y="5498453"/>
            <a:ext cx="4616917" cy="400110"/>
          </a:xfrm>
          <a:prstGeom prst="rect">
            <a:avLst/>
          </a:prstGeom>
          <a:noFill/>
        </p:spPr>
        <p:txBody>
          <a:bodyPr wrap="square" rtlCol="0">
            <a:spAutoFit/>
          </a:bodyPr>
          <a:lstStyle/>
          <a:p>
            <a:pPr algn="ctr"/>
            <a:r>
              <a:rPr lang="ru-RU" sz="2000" dirty="0" smtClean="0">
                <a:latin typeface="Times New Roman" panose="02020603050405020304" pitchFamily="18" charset="0"/>
                <a:cs typeface="Times New Roman" panose="02020603050405020304" pitchFamily="18" charset="0"/>
              </a:rPr>
              <a:t>Свечение светодиода</a:t>
            </a:r>
            <a:endParaRPr lang="ru-RU" sz="2000" dirty="0">
              <a:latin typeface="Times New Roman" panose="02020603050405020304" pitchFamily="18" charset="0"/>
              <a:cs typeface="Times New Roman" panose="02020603050405020304" pitchFamily="18" charset="0"/>
            </a:endParaRPr>
          </a:p>
        </p:txBody>
      </p:sp>
      <p:pic>
        <p:nvPicPr>
          <p:cNvPr id="12" name="Рисунок 11"/>
          <p:cNvPicPr/>
          <p:nvPr/>
        </p:nvPicPr>
        <p:blipFill>
          <a:blip r:embed="rId5" cstate="print">
            <a:extLst>
              <a:ext uri="{28A0092B-C50C-407E-A947-70E740481C1C}">
                <a14:useLocalDpi xmlns:a14="http://schemas.microsoft.com/office/drawing/2010/main" val="0"/>
              </a:ext>
            </a:extLst>
          </a:blip>
          <a:stretch>
            <a:fillRect/>
          </a:stretch>
        </p:blipFill>
        <p:spPr>
          <a:xfrm>
            <a:off x="4492920" y="2520626"/>
            <a:ext cx="2650738" cy="2679192"/>
          </a:xfrm>
          <a:prstGeom prst="rect">
            <a:avLst/>
          </a:prstGeom>
        </p:spPr>
      </p:pic>
      <p:sp>
        <p:nvSpPr>
          <p:cNvPr id="3" name="Прямоугольник 2"/>
          <p:cNvSpPr/>
          <p:nvPr/>
        </p:nvSpPr>
        <p:spPr>
          <a:xfrm>
            <a:off x="4952175" y="5199818"/>
            <a:ext cx="2028056" cy="400110"/>
          </a:xfrm>
          <a:prstGeom prst="rect">
            <a:avLst/>
          </a:prstGeom>
        </p:spPr>
        <p:txBody>
          <a:bodyPr wrap="none">
            <a:spAutoFit/>
          </a:bodyPr>
          <a:lstStyle/>
          <a:p>
            <a:r>
              <a:rPr lang="ru-RU" sz="2000" dirty="0">
                <a:latin typeface="Times New Roman" panose="02020603050405020304" pitchFamily="18" charset="0"/>
                <a:ea typeface="Calibri" panose="020F0502020204030204" pitchFamily="34" charset="0"/>
              </a:rPr>
              <a:t>Окно настройки </a:t>
            </a:r>
            <a:endParaRPr lang="ru-RU" sz="2000" dirty="0"/>
          </a:p>
        </p:txBody>
      </p:sp>
    </p:spTree>
    <p:extLst>
      <p:ext uri="{BB962C8B-B14F-4D97-AF65-F5344CB8AC3E}">
        <p14:creationId xmlns:p14="http://schemas.microsoft.com/office/powerpoint/2010/main" val="2751770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1" y="834456"/>
            <a:ext cx="11029616" cy="667085"/>
          </a:xfrm>
        </p:spPr>
        <p:txBody>
          <a:bodyPr/>
          <a:lstStyle/>
          <a:p>
            <a:r>
              <a:rPr lang="ru-RU" dirty="0">
                <a:latin typeface="Times New Roman" panose="02020603050405020304" pitchFamily="18" charset="0"/>
                <a:cs typeface="Times New Roman" panose="02020603050405020304" pitchFamily="18" charset="0"/>
              </a:rPr>
              <a:t>Система на основе компьютерного зрения</a:t>
            </a:r>
          </a:p>
        </p:txBody>
      </p:sp>
      <p:sp>
        <p:nvSpPr>
          <p:cNvPr id="4" name="Номер слайда 3"/>
          <p:cNvSpPr>
            <a:spLocks noGrp="1"/>
          </p:cNvSpPr>
          <p:nvPr>
            <p:ph type="sldNum" sz="quarter" idx="12"/>
          </p:nvPr>
        </p:nvSpPr>
        <p:spPr>
          <a:xfrm>
            <a:off x="11139492" y="6483249"/>
            <a:ext cx="1052508" cy="365125"/>
          </a:xfrm>
        </p:spPr>
        <p:txBody>
          <a:bodyPr/>
          <a:lstStyle/>
          <a:p>
            <a:fld id="{D57F1E4F-1CFF-5643-939E-217C01CDF565}" type="slidenum">
              <a:rPr lang="en-US" sz="2800" smtClean="0">
                <a:latin typeface="Times New Roman" panose="02020603050405020304" pitchFamily="18" charset="0"/>
                <a:cs typeface="Times New Roman" panose="02020603050405020304" pitchFamily="18" charset="0"/>
              </a:rPr>
              <a:pPr/>
              <a:t>9</a:t>
            </a:fld>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418714" y="139302"/>
            <a:ext cx="11011285"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«Разработка программно-аппаратного модуля отслеживания припаркованного автотранспорта для системы видеонаблюдения»</a:t>
            </a:r>
            <a:endParaRPr lang="ru-RU" sz="1400" dirty="0"/>
          </a:p>
        </p:txBody>
      </p:sp>
      <p:sp>
        <p:nvSpPr>
          <p:cNvPr id="11" name="TextBox 10"/>
          <p:cNvSpPr txBox="1"/>
          <p:nvPr/>
        </p:nvSpPr>
        <p:spPr>
          <a:xfrm>
            <a:off x="11037573" y="129970"/>
            <a:ext cx="1146468" cy="307777"/>
          </a:xfrm>
          <a:prstGeom prst="rect">
            <a:avLst/>
          </a:prstGeom>
          <a:noFill/>
        </p:spPr>
        <p:txBody>
          <a:bodyPr wrap="none" rtlCol="0">
            <a:spAutoFit/>
          </a:bodyPr>
          <a:lstStyle/>
          <a:p>
            <a:r>
              <a:rPr lang="ru-RU" sz="1400" dirty="0" err="1" smtClean="0">
                <a:latin typeface="Times New Roman" panose="02020603050405020304" pitchFamily="18" charset="0"/>
                <a:cs typeface="Times New Roman" panose="02020603050405020304" pitchFamily="18" charset="0"/>
              </a:rPr>
              <a:t>Емелин</a:t>
            </a:r>
            <a:r>
              <a:rPr lang="ru-RU" sz="1400" dirty="0" smtClean="0">
                <a:latin typeface="Times New Roman" panose="02020603050405020304" pitchFamily="18" charset="0"/>
                <a:cs typeface="Times New Roman" panose="02020603050405020304" pitchFamily="18" charset="0"/>
              </a:rPr>
              <a:t> К.Д.</a:t>
            </a:r>
            <a:endParaRPr lang="ru-RU" sz="1400" dirty="0">
              <a:latin typeface="Times New Roman" panose="02020603050405020304" pitchFamily="18" charset="0"/>
              <a:cs typeface="Times New Roman" panose="02020603050405020304" pitchFamily="18" charset="0"/>
            </a:endParaRPr>
          </a:p>
        </p:txBody>
      </p:sp>
      <p:pic>
        <p:nvPicPr>
          <p:cNvPr id="16" name="Рисунок 15"/>
          <p:cNvPicPr/>
          <p:nvPr/>
        </p:nvPicPr>
        <p:blipFill>
          <a:blip r:embed="rId3">
            <a:extLst>
              <a:ext uri="{28A0092B-C50C-407E-A947-70E740481C1C}">
                <a14:useLocalDpi xmlns:a14="http://schemas.microsoft.com/office/drawing/2010/main" val="0"/>
              </a:ext>
            </a:extLst>
          </a:blip>
          <a:stretch>
            <a:fillRect/>
          </a:stretch>
        </p:blipFill>
        <p:spPr>
          <a:xfrm>
            <a:off x="665310" y="1973179"/>
            <a:ext cx="4869216" cy="3919699"/>
          </a:xfrm>
          <a:prstGeom prst="rect">
            <a:avLst/>
          </a:prstGeom>
        </p:spPr>
      </p:pic>
      <p:pic>
        <p:nvPicPr>
          <p:cNvPr id="17" name="Рисунок 16"/>
          <p:cNvPicPr/>
          <p:nvPr/>
        </p:nvPicPr>
        <p:blipFill>
          <a:blip r:embed="rId4">
            <a:extLst>
              <a:ext uri="{28A0092B-C50C-407E-A947-70E740481C1C}">
                <a14:useLocalDpi xmlns:a14="http://schemas.microsoft.com/office/drawing/2010/main" val="0"/>
              </a:ext>
            </a:extLst>
          </a:blip>
          <a:stretch>
            <a:fillRect/>
          </a:stretch>
        </p:blipFill>
        <p:spPr>
          <a:xfrm>
            <a:off x="6593306" y="1973179"/>
            <a:ext cx="4836694" cy="3919699"/>
          </a:xfrm>
          <a:prstGeom prst="rect">
            <a:avLst/>
          </a:prstGeom>
        </p:spPr>
      </p:pic>
      <p:sp>
        <p:nvSpPr>
          <p:cNvPr id="18" name="TextBox 17"/>
          <p:cNvSpPr txBox="1"/>
          <p:nvPr/>
        </p:nvSpPr>
        <p:spPr>
          <a:xfrm>
            <a:off x="1164264" y="5892878"/>
            <a:ext cx="3908402" cy="707886"/>
          </a:xfrm>
          <a:prstGeom prst="rect">
            <a:avLst/>
          </a:prstGeom>
          <a:noFill/>
        </p:spPr>
        <p:txBody>
          <a:bodyPr wrap="square" rtlCol="0">
            <a:spAutoFit/>
          </a:bodyPr>
          <a:lstStyle/>
          <a:p>
            <a:pPr algn="ctr"/>
            <a:r>
              <a:rPr lang="ru-RU" sz="2000" dirty="0" smtClean="0">
                <a:latin typeface="Times New Roman" panose="02020603050405020304" pitchFamily="18" charset="0"/>
                <a:cs typeface="Times New Roman" panose="02020603050405020304" pitchFamily="18" charset="0"/>
              </a:rPr>
              <a:t>Определение синего цвета на видеоматериале</a:t>
            </a:r>
            <a:endParaRPr lang="ru-RU" sz="2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7057452" y="5919235"/>
            <a:ext cx="3908402" cy="707886"/>
          </a:xfrm>
          <a:prstGeom prst="rect">
            <a:avLst/>
          </a:prstGeom>
          <a:noFill/>
        </p:spPr>
        <p:txBody>
          <a:bodyPr wrap="square" rtlCol="0">
            <a:spAutoFit/>
          </a:bodyPr>
          <a:lstStyle/>
          <a:p>
            <a:pPr algn="ctr"/>
            <a:r>
              <a:rPr lang="ru-RU" sz="2000" dirty="0" smtClean="0">
                <a:latin typeface="Times New Roman" panose="02020603050405020304" pitchFamily="18" charset="0"/>
                <a:cs typeface="Times New Roman" panose="02020603050405020304" pitchFamily="18" charset="0"/>
              </a:rPr>
              <a:t>Подтверждение нахождения нужного сигнала</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944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Дивиденд">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TM03457464[[fn=Дивиденд]]</Template>
  <TotalTime>985</TotalTime>
  <Words>2679</Words>
  <Application>Microsoft Office PowerPoint</Application>
  <PresentationFormat>Широкоэкранный</PresentationFormat>
  <Paragraphs>212</Paragraphs>
  <Slides>21</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21</vt:i4>
      </vt:variant>
    </vt:vector>
  </HeadingPairs>
  <TitlesOfParts>
    <vt:vector size="28" baseType="lpstr">
      <vt:lpstr>Calibri</vt:lpstr>
      <vt:lpstr>Corbel</vt:lpstr>
      <vt:lpstr>Gill Sans MT</vt:lpstr>
      <vt:lpstr>Times New Roman</vt:lpstr>
      <vt:lpstr>Wingdings</vt:lpstr>
      <vt:lpstr>Wingdings 2</vt:lpstr>
      <vt:lpstr>Дивиденд</vt:lpstr>
      <vt:lpstr>Разработка программно-аппаратного модуля отслеживания припаркованного автотранспорта для системы видеонаблюдения</vt:lpstr>
      <vt:lpstr>Основная цель и Актуальность работы</vt:lpstr>
      <vt:lpstr>Наблюдение за припаркованным автомобилем</vt:lpstr>
      <vt:lpstr>Обзор систем детектирования автомобиля</vt:lpstr>
      <vt:lpstr>Прототип системы на основе ИК приёмника</vt:lpstr>
      <vt:lpstr>Система на основе компьютерного зрения</vt:lpstr>
      <vt:lpstr>Система на основе компьютерного зрения</vt:lpstr>
      <vt:lpstr>Система на основе компьютерного зрения</vt:lpstr>
      <vt:lpstr>Система на основе компьютерного зрения</vt:lpstr>
      <vt:lpstr>Система на основе компьютерного зрения</vt:lpstr>
      <vt:lpstr>Система на основе ИК приёмника и ИК излучателя</vt:lpstr>
      <vt:lpstr>Излучатель</vt:lpstr>
      <vt:lpstr>Приёмник</vt:lpstr>
      <vt:lpstr>Сервер</vt:lpstr>
      <vt:lpstr>Тестирование программно-аппаратного модуля</vt:lpstr>
      <vt:lpstr>Тестирование программно-аппаратного модуля</vt:lpstr>
      <vt:lpstr>Тестирование программно-аппаратного модуля</vt:lpstr>
      <vt:lpstr>Тестирование программно-аппаратного модуля</vt:lpstr>
      <vt:lpstr>Тестирование программно-аппаратного модуля</vt:lpstr>
      <vt:lpstr>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модуля формирования вертикальных перемещений для программного средства «Карст» по вычислительный комплекс Ansys»</dc:title>
  <dc:creator>ShiroiDoragon</dc:creator>
  <cp:lastModifiedBy>ShiroiDoragon</cp:lastModifiedBy>
  <cp:revision>68</cp:revision>
  <dcterms:created xsi:type="dcterms:W3CDTF">2021-06-24T15:44:38Z</dcterms:created>
  <dcterms:modified xsi:type="dcterms:W3CDTF">2023-06-25T21:54:30Z</dcterms:modified>
</cp:coreProperties>
</file>